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2" r:id="rId2"/>
    <p:sldMasterId id="2147483774" r:id="rId3"/>
    <p:sldMasterId id="2147483786" r:id="rId4"/>
    <p:sldMasterId id="2147483798" r:id="rId5"/>
    <p:sldMasterId id="2147483810" r:id="rId6"/>
    <p:sldMasterId id="2147483822" r:id="rId7"/>
  </p:sldMasterIdLst>
  <p:notesMasterIdLst>
    <p:notesMasterId r:id="rId22"/>
  </p:notesMasterIdLst>
  <p:sldIdLst>
    <p:sldId id="256" r:id="rId8"/>
    <p:sldId id="260" r:id="rId9"/>
    <p:sldId id="261" r:id="rId10"/>
    <p:sldId id="262" r:id="rId11"/>
    <p:sldId id="263" r:id="rId12"/>
    <p:sldId id="275" r:id="rId13"/>
    <p:sldId id="274" r:id="rId14"/>
    <p:sldId id="266" r:id="rId15"/>
    <p:sldId id="269" r:id="rId16"/>
    <p:sldId id="265" r:id="rId17"/>
    <p:sldId id="277" r:id="rId18"/>
    <p:sldId id="278" r:id="rId19"/>
    <p:sldId id="272" r:id="rId20"/>
    <p:sldId id="273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666666"/>
    <a:srgbClr val="002349"/>
    <a:srgbClr val="6E7277"/>
    <a:srgbClr val="142F54"/>
    <a:srgbClr val="61B5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98" autoAdjust="0"/>
  </p:normalViewPr>
  <p:slideViewPr>
    <p:cSldViewPr snapToGrid="0" snapToObjects="1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68A2-3783-7F4A-8BD2-DF2F27E0870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5BFBA-70F6-9A4A-A9E7-DEDAB7D6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BFBA-70F6-9A4A-A9E7-DEDAB7D627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BFBA-70F6-9A4A-A9E7-DEDAB7D627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7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525"/>
            <a:ext cx="5362624" cy="677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D0065BE-0657-4A47-90AD-C21C55E16B19}" type="datetime4">
              <a:rPr lang="en-US" smtClean="0"/>
              <a:pPr/>
              <a:t>July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4880" y="205979"/>
            <a:ext cx="1046440" cy="4993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8812669" cy="8002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47D2193-4505-4A75-99BB-880C6989A757}" type="datetime4">
              <a:rPr lang="en-US" smtClean="0"/>
              <a:pPr/>
              <a:t>July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583889"/>
            <a:ext cx="3580467" cy="49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5" y="3533068"/>
            <a:ext cx="3580467" cy="49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1742" y="0"/>
            <a:ext cx="6582258" cy="5143500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277" y="368043"/>
            <a:ext cx="5362624" cy="67710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274320" tIns="91440" rIns="274320" bIns="9144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970" y="1357733"/>
            <a:ext cx="5933611" cy="356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b="0" i="1" kern="1200">
          <a:solidFill>
            <a:srgbClr val="999999"/>
          </a:solidFill>
          <a:latin typeface="Helvetica Neue Thin"/>
          <a:ea typeface="+mj-ea"/>
          <a:cs typeface="Helvetica Neue Thin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2400" b="0" i="0" kern="1200">
          <a:solidFill>
            <a:schemeClr val="bg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1800" b="0" i="0" kern="1200">
          <a:solidFill>
            <a:schemeClr val="bg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683F-0198-6A43-8A33-A3EB10409C2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357F-85D9-FF48-BF2B-31F566417D4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7/20/2017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57961" y="-9478"/>
            <a:ext cx="3168728" cy="5152978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2263" y="284302"/>
            <a:ext cx="3819675" cy="740664"/>
          </a:xfrm>
          <a:solidFill>
            <a:srgbClr val="002349"/>
          </a:solidFill>
        </p:spPr>
        <p:txBody>
          <a:bodyPr anchor="ctr" anchorCtr="0">
            <a:normAutofit/>
          </a:bodyPr>
          <a:lstStyle/>
          <a:p>
            <a:r>
              <a:rPr lang="en-US" sz="3200" i="0" spc="300" dirty="0">
                <a:solidFill>
                  <a:srgbClr val="FFFFFF"/>
                </a:solidFill>
                <a:latin typeface="Helvetica Neue Thin"/>
                <a:cs typeface="Helvetica Neue Thin"/>
              </a:rPr>
              <a:t>FINDING YOUR</a:t>
            </a:r>
            <a:endParaRPr lang="en-US" sz="3200" i="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449727" y="1357730"/>
            <a:ext cx="3218047" cy="349593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322256" y="1156934"/>
            <a:ext cx="2720216" cy="740664"/>
          </a:xfrm>
          <a:prstGeom prst="rect">
            <a:avLst/>
          </a:prstGeom>
          <a:solidFill>
            <a:srgbClr val="002349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r>
              <a:rPr lang="en-US" sz="2900" i="1" spc="300" dirty="0">
                <a:solidFill>
                  <a:srgbClr val="FFFFFF"/>
                </a:solidFill>
                <a:latin typeface="Helvetica Neue Thin"/>
                <a:cs typeface="Helvetica Neue Thin"/>
              </a:rPr>
              <a:t>NEW HOME</a:t>
            </a:r>
            <a:endParaRPr lang="en-US" sz="2900" i="1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0121" y="1720785"/>
            <a:ext cx="3152914" cy="7865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36377" y="1767118"/>
            <a:ext cx="218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999999"/>
                </a:solidFill>
                <a:latin typeface="Helvetica Neue Thin"/>
                <a:cs typeface="Helvetica Neue Thin"/>
              </a:rPr>
              <a:t>JANE SMITH</a:t>
            </a:r>
            <a:endParaRPr lang="en-US" sz="2400" spc="300" dirty="0">
              <a:solidFill>
                <a:srgbClr val="999999"/>
              </a:solidFill>
              <a:latin typeface="Georgia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6379" y="2121409"/>
            <a:ext cx="1649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666666"/>
                </a:solidFill>
                <a:latin typeface="+mj-lt"/>
                <a:cs typeface="Georgia"/>
              </a:rPr>
              <a:t>Realtor  |  Denver, CO</a:t>
            </a:r>
            <a:endParaRPr lang="en-US" sz="1200" b="1" i="1" dirty="0">
              <a:solidFill>
                <a:srgbClr val="666666"/>
              </a:solidFill>
              <a:latin typeface="+mj-lt"/>
            </a:endParaRPr>
          </a:p>
        </p:txBody>
      </p:sp>
      <p:pic>
        <p:nvPicPr>
          <p:cNvPr id="15" name="Picture 14" descr="RealtorExamp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449" y="2760747"/>
            <a:ext cx="831316" cy="832756"/>
          </a:xfrm>
          <a:prstGeom prst="ellipse">
            <a:avLst/>
          </a:prstGeom>
        </p:spPr>
      </p:pic>
      <p:pic>
        <p:nvPicPr>
          <p:cNvPr id="19" name="Picture 18" descr="placeholder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395" y="4031227"/>
            <a:ext cx="874370" cy="4561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30333" y="2778908"/>
            <a:ext cx="10363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Helvetica Neue Light"/>
              </a:rPr>
              <a:t>303.123.4567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14190" y="3953578"/>
            <a:ext cx="1287532" cy="622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Helvetica Neue"/>
              </a:rPr>
              <a:t>ABC Realty</a:t>
            </a:r>
          </a:p>
          <a:p>
            <a:pPr>
              <a:lnSpc>
                <a:spcPct val="110000"/>
              </a:lnSpc>
            </a:pPr>
            <a:r>
              <a:rPr lang="en-US" sz="1050" dirty="0">
                <a:solidFill>
                  <a:schemeClr val="bg1"/>
                </a:solidFill>
                <a:cs typeface="Helvetica Neue Light"/>
              </a:rPr>
              <a:t>123 Anywhere St.</a:t>
            </a:r>
          </a:p>
          <a:p>
            <a:pPr>
              <a:lnSpc>
                <a:spcPct val="110000"/>
              </a:lnSpc>
            </a:pPr>
            <a:r>
              <a:rPr lang="en-US" sz="1050" dirty="0">
                <a:solidFill>
                  <a:schemeClr val="bg1"/>
                </a:solidFill>
                <a:cs typeface="Helvetica Neue Light"/>
              </a:rPr>
              <a:t>Denver, CO 80203</a:t>
            </a:r>
          </a:p>
        </p:txBody>
      </p:sp>
      <p:pic>
        <p:nvPicPr>
          <p:cNvPr id="22" name="Picture 21" descr="icon-mobil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63" y="2821887"/>
            <a:ext cx="187097" cy="1870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30329" y="3084528"/>
            <a:ext cx="13352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cs typeface="Helvetica Neue Light"/>
              </a:rPr>
              <a:t>jane@abcrealty.com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49285" y="3360338"/>
            <a:ext cx="10300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cs typeface="Helvetica Neue Light"/>
              </a:rPr>
              <a:t>janesmith.com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63" y="3118112"/>
            <a:ext cx="187097" cy="187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63" y="3406408"/>
            <a:ext cx="187097" cy="1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616481" cy="51435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172745" y="1251900"/>
            <a:ext cx="5519665" cy="333982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693115" y="1445322"/>
            <a:ext cx="1027014" cy="962323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3806584" cy="615553"/>
          </a:xfrm>
        </p:spPr>
        <p:txBody>
          <a:bodyPr/>
          <a:lstStyle/>
          <a:p>
            <a:r>
              <a:rPr lang="en-US" sz="2800" dirty="0"/>
              <a:t>MAKING AN </a:t>
            </a:r>
            <a:r>
              <a:rPr lang="en-US" sz="2800" b="1" dirty="0">
                <a:latin typeface="Helvetica Neue"/>
                <a:cs typeface="Helvetica Neue"/>
              </a:rPr>
              <a:t>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495" y="1445321"/>
            <a:ext cx="4674644" cy="301110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n-lt"/>
              </a:rPr>
              <a:t>Falling in love with a home</a:t>
            </a:r>
          </a:p>
          <a:p>
            <a:r>
              <a:rPr lang="en-US" dirty="0"/>
              <a:t>Seller wants</a:t>
            </a:r>
          </a:p>
          <a:p>
            <a:r>
              <a:rPr lang="en-US" dirty="0">
                <a:latin typeface="+mn-lt"/>
              </a:rPr>
              <a:t>Earnest money</a:t>
            </a:r>
          </a:p>
          <a:p>
            <a:r>
              <a:rPr lang="en-US" dirty="0"/>
              <a:t>Down payment/financed amount</a:t>
            </a:r>
          </a:p>
          <a:p>
            <a:r>
              <a:rPr lang="en-US" dirty="0">
                <a:latin typeface="+mn-lt"/>
              </a:rPr>
              <a:t>Important dates</a:t>
            </a:r>
          </a:p>
          <a:p>
            <a:r>
              <a:rPr lang="en-US" dirty="0"/>
              <a:t>Inclusions in home</a:t>
            </a:r>
          </a:p>
          <a:p>
            <a:r>
              <a:rPr lang="en-US" dirty="0"/>
              <a:t>Offer will be accepted, counter-offered, or declined</a:t>
            </a:r>
            <a:endParaRPr lang="en-US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24477" y="156576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190" y="1598609"/>
            <a:ext cx="565110" cy="5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278" y="-27811"/>
            <a:ext cx="2861483" cy="52558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172745" y="1240951"/>
            <a:ext cx="5519665" cy="333982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603593" y="1434373"/>
            <a:ext cx="1116536" cy="96232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6308239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WHEN YOUR OFFER IS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ACCEPTED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495" y="1434372"/>
            <a:ext cx="4674644" cy="301110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Give earnest money to title company</a:t>
            </a:r>
          </a:p>
          <a:p>
            <a:r>
              <a:rPr lang="en-US" dirty="0"/>
              <a:t>Inspection and repairs</a:t>
            </a:r>
          </a:p>
          <a:p>
            <a:r>
              <a:rPr lang="en-US" dirty="0"/>
              <a:t>Appraisal</a:t>
            </a:r>
          </a:p>
          <a:p>
            <a:r>
              <a:rPr lang="en-US" dirty="0">
                <a:latin typeface="+mn-lt"/>
              </a:rPr>
              <a:t>Home insurance</a:t>
            </a:r>
          </a:p>
          <a:p>
            <a:r>
              <a:rPr lang="en-US" dirty="0">
                <a:latin typeface="+mn-lt"/>
              </a:rPr>
              <a:t>Finalize mortgage details</a:t>
            </a:r>
          </a:p>
          <a:p>
            <a:r>
              <a:rPr lang="en-US" dirty="0"/>
              <a:t>Final walkthrough</a:t>
            </a:r>
            <a:endParaRPr lang="en-US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24477" y="156576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304" y="1622640"/>
            <a:ext cx="565110" cy="5651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5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obeStock_127252915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03593" cy="51435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172745" y="1626304"/>
            <a:ext cx="5519665" cy="324571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603593" y="1799045"/>
            <a:ext cx="1116536" cy="962323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5886766" cy="615553"/>
          </a:xfrm>
        </p:spPr>
        <p:txBody>
          <a:bodyPr/>
          <a:lstStyle/>
          <a:p>
            <a:r>
              <a:rPr lang="en-US" sz="2800" b="1" dirty="0">
                <a:latin typeface="Helvetica Neue"/>
                <a:cs typeface="Helvetica Neue"/>
              </a:rPr>
              <a:t>CLOSING COST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494" y="1819724"/>
            <a:ext cx="4762225" cy="3011101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Property appraisal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Home inspection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Processing fee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Underwriting fee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Lender fee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Loan discount fee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Recording fee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Settlement officer fee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Title insurance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Document preparation fees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Escrow taxes and insurance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Prepaid interest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Credit report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Transfer taxes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Attorney/notary fee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2824477" y="1918267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2481" y="1160640"/>
            <a:ext cx="554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These are the items that will be included in your closing cost: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5046" y="1907316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34366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allAtOnce"/>
      <p:bldP spid="5" grpId="0" animBg="1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dobeStock_6878008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49972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2988687" cy="2809362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CLOSING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453" y="606860"/>
            <a:ext cx="5200128" cy="4145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This is the big day! I’ll accompany you to closing, answer any questions, and verify the closing paperwork matches our purchase contract. </a:t>
            </a:r>
          </a:p>
          <a:p>
            <a:r>
              <a:rPr lang="en-US" sz="1800" dirty="0">
                <a:latin typeface="+mn-lt"/>
              </a:rPr>
              <a:t>Bring your identification</a:t>
            </a:r>
          </a:p>
          <a:p>
            <a:r>
              <a:rPr lang="en-US" sz="1800" dirty="0">
                <a:latin typeface="+mn-lt"/>
              </a:rPr>
              <a:t>Everyone who is purchasing the property must be present. If this is not possible, let me know in advance.</a:t>
            </a:r>
          </a:p>
          <a:p>
            <a:r>
              <a:rPr lang="en-US" sz="1800" dirty="0">
                <a:latin typeface="+mn-lt"/>
              </a:rPr>
              <a:t>You will need to bring a certified check or wire your down payment/closing costs.</a:t>
            </a:r>
          </a:p>
        </p:txBody>
      </p:sp>
      <p:pic>
        <p:nvPicPr>
          <p:cNvPr id="4" name="Picture 3" descr="RealtorExamp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027" y="1138755"/>
            <a:ext cx="1060246" cy="1062083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9757" y="2706697"/>
            <a:ext cx="1649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>
                <a:solidFill>
                  <a:srgbClr val="6E7277"/>
                </a:solidFill>
                <a:latin typeface="+mj-lt"/>
                <a:cs typeface="Georgia"/>
              </a:rPr>
              <a:t>Realtor  |  Denver, CO</a:t>
            </a:r>
            <a:endParaRPr lang="en-US" sz="1200" b="1" i="1" dirty="0">
              <a:solidFill>
                <a:srgbClr val="6E7277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654" y="2427740"/>
            <a:ext cx="17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dirty="0">
                <a:solidFill>
                  <a:srgbClr val="6E7277"/>
                </a:solidFill>
                <a:latin typeface="Helvetica Neue Thin"/>
                <a:cs typeface="Helvetica Neue Thin"/>
              </a:rPr>
              <a:t>JANE SMITH</a:t>
            </a:r>
            <a:endParaRPr lang="en-US" spc="300" dirty="0">
              <a:solidFill>
                <a:srgbClr val="6E7277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dobeStock_5181802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57269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4882625" cy="652322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latin typeface="Helvetica Neue"/>
                <a:cs typeface="Helvetica Neue"/>
              </a:rPr>
              <a:t>CONTACT INFORMATION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50910" y="1177331"/>
            <a:ext cx="5484722" cy="3392300"/>
            <a:chOff x="2950910" y="1177331"/>
            <a:chExt cx="5484722" cy="3392300"/>
          </a:xfrm>
        </p:grpSpPr>
        <p:sp>
          <p:nvSpPr>
            <p:cNvPr id="14" name="Title 5"/>
            <p:cNvSpPr txBox="1">
              <a:spLocks/>
            </p:cNvSpPr>
            <p:nvPr/>
          </p:nvSpPr>
          <p:spPr>
            <a:xfrm>
              <a:off x="3060329" y="1774609"/>
              <a:ext cx="5375303" cy="279502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0910" y="1177331"/>
              <a:ext cx="30045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Helvetica Neue"/>
                  <a:cs typeface="Helvetica Neue"/>
                </a:rPr>
                <a:t>JANE SMITH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83444" y="2067901"/>
            <a:ext cx="2440148" cy="567508"/>
            <a:chOff x="3395860" y="2067901"/>
            <a:chExt cx="2440148" cy="567508"/>
          </a:xfrm>
        </p:grpSpPr>
        <p:sp>
          <p:nvSpPr>
            <p:cNvPr id="8" name="Rectangle 7"/>
            <p:cNvSpPr/>
            <p:nvPr/>
          </p:nvSpPr>
          <p:spPr>
            <a:xfrm>
              <a:off x="4029053" y="2136757"/>
              <a:ext cx="18069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cs typeface="Helvetica Neue Light"/>
                </a:rPr>
                <a:t>303.123.4567</a:t>
              </a:r>
            </a:p>
          </p:txBody>
        </p:sp>
        <p:pic>
          <p:nvPicPr>
            <p:cNvPr id="9" name="Picture 8" descr="icon-mobil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2067901"/>
              <a:ext cx="567508" cy="56750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483444" y="2858528"/>
            <a:ext cx="3022285" cy="567508"/>
            <a:chOff x="3395860" y="2858528"/>
            <a:chExt cx="3022285" cy="567508"/>
          </a:xfrm>
        </p:grpSpPr>
        <p:sp>
          <p:nvSpPr>
            <p:cNvPr id="15" name="Rectangle 14"/>
            <p:cNvSpPr/>
            <p:nvPr/>
          </p:nvSpPr>
          <p:spPr>
            <a:xfrm>
              <a:off x="4029053" y="2927384"/>
              <a:ext cx="23890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cs typeface="Helvetica Neue Light"/>
                </a:rPr>
                <a:t>jane@abcrealty.com</a:t>
              </a:r>
              <a:endParaRPr lang="en-US" sz="2000" dirty="0">
                <a:solidFill>
                  <a:schemeClr val="bg1"/>
                </a:solidFill>
                <a:cs typeface="Helvetica Neue Light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2858528"/>
              <a:ext cx="567508" cy="5675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483444" y="3701846"/>
            <a:ext cx="2440848" cy="567508"/>
            <a:chOff x="3395860" y="3701846"/>
            <a:chExt cx="2440848" cy="567508"/>
          </a:xfrm>
        </p:grpSpPr>
        <p:sp>
          <p:nvSpPr>
            <p:cNvPr id="17" name="Rectangle 16"/>
            <p:cNvSpPr/>
            <p:nvPr/>
          </p:nvSpPr>
          <p:spPr>
            <a:xfrm>
              <a:off x="4029053" y="3770702"/>
              <a:ext cx="18076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cs typeface="Helvetica Neue Light"/>
                </a:rPr>
                <a:t>janesmith.com</a:t>
              </a:r>
              <a:endParaRPr lang="en-US" sz="2000" dirty="0">
                <a:solidFill>
                  <a:schemeClr val="bg1"/>
                </a:solidFill>
                <a:cs typeface="Helvetica Neue Light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3701846"/>
              <a:ext cx="567508" cy="567508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placeholder_logo_blu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3043437" y="398824"/>
            <a:ext cx="5594235" cy="43751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2336537" cy="3017402"/>
          </a:xfrm>
        </p:spPr>
        <p:txBody>
          <a:bodyPr anchor="t" anchorCtr="0">
            <a:noAutofit/>
          </a:bodyPr>
          <a:lstStyle/>
          <a:p>
            <a:r>
              <a:rPr lang="en-US" sz="2800" dirty="0"/>
              <a:t>ABOUT </a:t>
            </a:r>
            <a:r>
              <a:rPr lang="en-US" sz="2800" b="1" dirty="0">
                <a:latin typeface="Helvetica Neue"/>
                <a:cs typeface="Helvetica Neue"/>
              </a:rPr>
              <a:t>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496" y="689815"/>
            <a:ext cx="5211067" cy="3854204"/>
          </a:xfrm>
        </p:spPr>
        <p:txBody>
          <a:bodyPr/>
          <a:lstStyle/>
          <a:p>
            <a:r>
              <a:rPr lang="en-US" dirty="0">
                <a:latin typeface="+mn-lt"/>
              </a:rPr>
              <a:t>These are just guidelines, so make sure to change them to reflect your own background and interests.</a:t>
            </a:r>
          </a:p>
          <a:p>
            <a:r>
              <a:rPr lang="en-US" dirty="0">
                <a:latin typeface="+mn-lt"/>
              </a:rPr>
              <a:t>Based in Denver, Colo.</a:t>
            </a:r>
          </a:p>
          <a:p>
            <a:r>
              <a:rPr lang="en-US" dirty="0">
                <a:latin typeface="+mn-lt"/>
              </a:rPr>
              <a:t>Married to [partner] since [date]</a:t>
            </a:r>
          </a:p>
          <a:p>
            <a:r>
              <a:rPr lang="en-US" dirty="0">
                <a:latin typeface="+mn-lt"/>
              </a:rPr>
              <a:t>Three children</a:t>
            </a:r>
          </a:p>
          <a:p>
            <a:r>
              <a:rPr lang="en-US" dirty="0">
                <a:latin typeface="+mn-lt"/>
              </a:rPr>
              <a:t>Enjoy the outdoors, running, and cooking</a:t>
            </a:r>
          </a:p>
        </p:txBody>
      </p:sp>
      <p:pic>
        <p:nvPicPr>
          <p:cNvPr id="4" name="Picture 3" descr="RealtorExampl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676" y="1073060"/>
            <a:ext cx="1344438" cy="1346767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701" y="2879286"/>
            <a:ext cx="1649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>
                <a:solidFill>
                  <a:srgbClr val="6E7277"/>
                </a:solidFill>
                <a:latin typeface="+mj-lt"/>
                <a:cs typeface="Georgia"/>
              </a:rPr>
              <a:t>Realtor  |  Denver, CO</a:t>
            </a:r>
            <a:endParaRPr lang="en-US" sz="1200" b="1" i="1" dirty="0">
              <a:solidFill>
                <a:srgbClr val="6E7277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598" y="2595713"/>
            <a:ext cx="17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dirty="0">
                <a:solidFill>
                  <a:srgbClr val="6E7277"/>
                </a:solidFill>
                <a:latin typeface="Helvetica Neue Thin"/>
                <a:cs typeface="Helvetica Neue Thin"/>
              </a:rPr>
              <a:t>JANE SMITH</a:t>
            </a:r>
            <a:endParaRPr lang="en-US" spc="300" dirty="0">
              <a:solidFill>
                <a:srgbClr val="6E7277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2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671" y="0"/>
            <a:ext cx="2656454" cy="5143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4058449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ABOUT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MY CAREER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3321" y="2695872"/>
            <a:ext cx="1423210" cy="9729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>
                <a:latin typeface="+mn-lt"/>
              </a:rPr>
              <a:t>Graduated from Colorado State University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251779" y="2478876"/>
            <a:ext cx="0" cy="109491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placeholder_log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>
            <a:off x="2742373" y="1886411"/>
            <a:ext cx="1614774" cy="405129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E7277"/>
                </a:solidFill>
                <a:cs typeface="Helvetica Neue"/>
              </a:rPr>
              <a:t>1997</a:t>
            </a:r>
            <a:endParaRPr lang="en-US" dirty="0">
              <a:solidFill>
                <a:srgbClr val="6E7277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4265914" y="1886411"/>
            <a:ext cx="1614774" cy="405129"/>
          </a:xfrm>
          <a:prstGeom prst="chevron">
            <a:avLst/>
          </a:prstGeom>
          <a:solidFill>
            <a:srgbClr val="002349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1999</a:t>
            </a:r>
          </a:p>
        </p:txBody>
      </p:sp>
      <p:sp>
        <p:nvSpPr>
          <p:cNvPr id="28" name="Chevron 27"/>
          <p:cNvSpPr/>
          <p:nvPr/>
        </p:nvSpPr>
        <p:spPr>
          <a:xfrm>
            <a:off x="5789455" y="1886411"/>
            <a:ext cx="1614774" cy="405129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E7277"/>
                </a:solidFill>
              </a:rPr>
              <a:t>2005</a:t>
            </a:r>
          </a:p>
        </p:txBody>
      </p:sp>
      <p:sp>
        <p:nvSpPr>
          <p:cNvPr id="30" name="Chevron 29"/>
          <p:cNvSpPr/>
          <p:nvPr/>
        </p:nvSpPr>
        <p:spPr>
          <a:xfrm>
            <a:off x="7312995" y="1886411"/>
            <a:ext cx="1614774" cy="405129"/>
          </a:xfrm>
          <a:prstGeom prst="chevron">
            <a:avLst/>
          </a:prstGeom>
          <a:solidFill>
            <a:srgbClr val="002349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327027" y="2695872"/>
            <a:ext cx="1423210" cy="1023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Received real estate license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758461" y="2478876"/>
            <a:ext cx="0" cy="109491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5825485" y="2695872"/>
            <a:ext cx="1423210" cy="1031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Broker Associate at ABC Realty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323943" y="2695872"/>
            <a:ext cx="1423210" cy="97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/>
              <a:t>Started own business:</a:t>
            </a:r>
            <a:br>
              <a:rPr lang="en-US" sz="1400" dirty="0"/>
            </a:br>
            <a:r>
              <a:rPr lang="en-US" sz="1400" dirty="0"/>
              <a:t> XZY Real Estate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259647" y="2478876"/>
            <a:ext cx="0" cy="109491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53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27" grpId="0" animBg="1"/>
      <p:bldP spid="28" grpId="0" animBg="1"/>
      <p:bldP spid="30" grpId="0" animBg="1"/>
      <p:bldP spid="31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853" y="0"/>
            <a:ext cx="33475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6053083" cy="615553"/>
          </a:xfrm>
        </p:spPr>
        <p:txBody>
          <a:bodyPr/>
          <a:lstStyle/>
          <a:p>
            <a:r>
              <a:rPr lang="en-US" sz="2800" dirty="0"/>
              <a:t>ABOUT </a:t>
            </a:r>
            <a:r>
              <a:rPr lang="en-US" sz="2800" b="1" dirty="0">
                <a:latin typeface="Helvetica Neue"/>
                <a:cs typeface="Helvetica Neue"/>
              </a:rPr>
              <a:t>[ORGANIZATION NAME]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767" y="1403661"/>
            <a:ext cx="4904534" cy="700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We service </a:t>
            </a:r>
            <a:r>
              <a:rPr lang="en-US" b="1" dirty="0">
                <a:latin typeface="+mn-lt"/>
              </a:rPr>
              <a:t>[city/neighborhood]</a:t>
            </a:r>
          </a:p>
        </p:txBody>
      </p:sp>
      <p:sp>
        <p:nvSpPr>
          <p:cNvPr id="5" name="Oval 4"/>
          <p:cNvSpPr/>
          <p:nvPr/>
        </p:nvSpPr>
        <p:spPr>
          <a:xfrm>
            <a:off x="2988697" y="1357731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-locati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1425558"/>
            <a:ext cx="565110" cy="565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09767" y="2553352"/>
            <a:ext cx="4904534" cy="70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+mn-lt"/>
              </a:rPr>
              <a:t>We were established in </a:t>
            </a:r>
            <a:r>
              <a:rPr lang="en-US" b="1" dirty="0">
                <a:latin typeface="+mn-lt"/>
              </a:rPr>
              <a:t>[date]</a:t>
            </a:r>
          </a:p>
        </p:txBody>
      </p:sp>
      <p:sp>
        <p:nvSpPr>
          <p:cNvPr id="8" name="Oval 7"/>
          <p:cNvSpPr/>
          <p:nvPr/>
        </p:nvSpPr>
        <p:spPr>
          <a:xfrm>
            <a:off x="2988697" y="250742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2575249"/>
            <a:ext cx="565110" cy="56511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09767" y="3659246"/>
            <a:ext cx="4904534" cy="700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+mn-lt"/>
              </a:rPr>
              <a:t>We are </a:t>
            </a:r>
            <a:r>
              <a:rPr lang="en-US" b="1" dirty="0">
                <a:latin typeface="+mn-lt"/>
              </a:rPr>
              <a:t>[locally owned, philanthropic, etc.]</a:t>
            </a:r>
            <a:endParaRPr lang="en-US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8697" y="3613316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3648296"/>
            <a:ext cx="565110" cy="56511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placeholder_logo_blu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7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8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" y="0"/>
            <a:ext cx="914326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5003732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THE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BUYER’S ROAD MAP</a:t>
            </a:r>
          </a:p>
        </p:txBody>
      </p:sp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 descr="placeholder_log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  <p:sp>
        <p:nvSpPr>
          <p:cNvPr id="63" name="Freeform 62"/>
          <p:cNvSpPr/>
          <p:nvPr/>
        </p:nvSpPr>
        <p:spPr>
          <a:xfrm>
            <a:off x="54178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64" name="Freeform 63"/>
          <p:cNvSpPr/>
          <p:nvPr/>
        </p:nvSpPr>
        <p:spPr>
          <a:xfrm>
            <a:off x="146672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65" name="Freeform 64"/>
          <p:cNvSpPr/>
          <p:nvPr/>
        </p:nvSpPr>
        <p:spPr>
          <a:xfrm>
            <a:off x="239166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66" name="Freeform 65"/>
          <p:cNvSpPr/>
          <p:nvPr/>
        </p:nvSpPr>
        <p:spPr>
          <a:xfrm>
            <a:off x="331660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67" name="Freeform 66"/>
          <p:cNvSpPr/>
          <p:nvPr/>
        </p:nvSpPr>
        <p:spPr>
          <a:xfrm>
            <a:off x="424154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68" name="Freeform 67"/>
          <p:cNvSpPr/>
          <p:nvPr/>
        </p:nvSpPr>
        <p:spPr>
          <a:xfrm>
            <a:off x="516648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69" name="Freeform 68"/>
          <p:cNvSpPr/>
          <p:nvPr/>
        </p:nvSpPr>
        <p:spPr>
          <a:xfrm>
            <a:off x="609142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70" name="Freeform 69"/>
          <p:cNvSpPr/>
          <p:nvPr/>
        </p:nvSpPr>
        <p:spPr>
          <a:xfrm>
            <a:off x="701636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cxnSp>
        <p:nvCxnSpPr>
          <p:cNvPr id="71" name="Straight Connector 70"/>
          <p:cNvCxnSpPr>
            <a:endCxn id="74" idx="4"/>
          </p:cNvCxnSpPr>
          <p:nvPr/>
        </p:nvCxnSpPr>
        <p:spPr>
          <a:xfrm flipV="1">
            <a:off x="1058015" y="1798036"/>
            <a:ext cx="1562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027038" y="2729185"/>
            <a:ext cx="61955" cy="619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36042" y="1359925"/>
            <a:ext cx="1287466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Meet With A Real Estate Professional</a:t>
            </a:r>
          </a:p>
        </p:txBody>
      </p:sp>
      <p:sp>
        <p:nvSpPr>
          <p:cNvPr id="74" name="Oval 73"/>
          <p:cNvSpPr/>
          <p:nvPr/>
        </p:nvSpPr>
        <p:spPr>
          <a:xfrm>
            <a:off x="868897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95776" y="140635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cxnSp>
        <p:nvCxnSpPr>
          <p:cNvPr id="76" name="Straight Connector 75"/>
          <p:cNvCxnSpPr>
            <a:endCxn id="79" idx="4"/>
          </p:cNvCxnSpPr>
          <p:nvPr/>
        </p:nvCxnSpPr>
        <p:spPr>
          <a:xfrm flipV="1">
            <a:off x="2911844" y="1798036"/>
            <a:ext cx="1562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880867" y="2729185"/>
            <a:ext cx="61955" cy="619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158101" y="1406350"/>
            <a:ext cx="128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Search For Homes</a:t>
            </a:r>
          </a:p>
        </p:txBody>
      </p:sp>
      <p:sp>
        <p:nvSpPr>
          <p:cNvPr id="79" name="Oval 78"/>
          <p:cNvSpPr/>
          <p:nvPr/>
        </p:nvSpPr>
        <p:spPr>
          <a:xfrm>
            <a:off x="2722726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749605" y="140635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81" name="Straight Connector 80"/>
          <p:cNvCxnSpPr>
            <a:endCxn id="84" idx="4"/>
          </p:cNvCxnSpPr>
          <p:nvPr/>
        </p:nvCxnSpPr>
        <p:spPr>
          <a:xfrm flipV="1">
            <a:off x="4777719" y="1798036"/>
            <a:ext cx="1562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746742" y="2729185"/>
            <a:ext cx="61955" cy="6195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082152" y="1416676"/>
            <a:ext cx="128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Negotiation And Contract</a:t>
            </a:r>
          </a:p>
        </p:txBody>
      </p:sp>
      <p:sp>
        <p:nvSpPr>
          <p:cNvPr id="84" name="Oval 83"/>
          <p:cNvSpPr/>
          <p:nvPr/>
        </p:nvSpPr>
        <p:spPr>
          <a:xfrm>
            <a:off x="4588601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626860" y="1407406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5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6624665" y="1798036"/>
            <a:ext cx="0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593688" y="2729185"/>
            <a:ext cx="61955" cy="619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823313" y="1416676"/>
            <a:ext cx="128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Final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Details</a:t>
            </a:r>
          </a:p>
        </p:txBody>
      </p:sp>
      <p:sp>
        <p:nvSpPr>
          <p:cNvPr id="89" name="Oval 88"/>
          <p:cNvSpPr/>
          <p:nvPr/>
        </p:nvSpPr>
        <p:spPr>
          <a:xfrm>
            <a:off x="6435547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472751" y="1416676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91" name="Oval 90"/>
          <p:cNvSpPr/>
          <p:nvPr/>
        </p:nvSpPr>
        <p:spPr>
          <a:xfrm>
            <a:off x="1944464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11355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668593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7496102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1977386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781594" y="4021586"/>
            <a:ext cx="381360" cy="38136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817743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349"/>
                </a:solidFill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156560" y="4031205"/>
            <a:ext cx="10278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Get Pre-Approved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074694" y="4008541"/>
            <a:ext cx="1027813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Make An Offer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831651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635859" y="4021586"/>
            <a:ext cx="381360" cy="38136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3672008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349"/>
                </a:solidFill>
              </a:rPr>
              <a:t>4</a:t>
            </a:r>
          </a:p>
        </p:txBody>
      </p:sp>
      <p:cxnSp>
        <p:nvCxnSpPr>
          <p:cNvPr id="103" name="Straight Connector 102"/>
          <p:cNvCxnSpPr>
            <a:stCxn id="105" idx="0"/>
          </p:cNvCxnSpPr>
          <p:nvPr/>
        </p:nvCxnSpPr>
        <p:spPr>
          <a:xfrm flipV="1">
            <a:off x="5687133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5509881" y="4030856"/>
            <a:ext cx="381360" cy="38136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546030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349"/>
                </a:solidFill>
              </a:rPr>
              <a:t>6</a:t>
            </a:r>
          </a:p>
        </p:txBody>
      </p:sp>
      <p:cxnSp>
        <p:nvCxnSpPr>
          <p:cNvPr id="106" name="Straight Connector 105"/>
          <p:cNvCxnSpPr>
            <a:stCxn id="108" idx="0"/>
          </p:cNvCxnSpPr>
          <p:nvPr/>
        </p:nvCxnSpPr>
        <p:spPr>
          <a:xfrm flipV="1">
            <a:off x="7520977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7343725" y="4035742"/>
            <a:ext cx="381360" cy="38136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379874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349"/>
                </a:solidFill>
              </a:rPr>
              <a:t>8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076" y="2344675"/>
            <a:ext cx="742116" cy="742116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5921640" y="4005821"/>
            <a:ext cx="102781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Under Contract/In Escrow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810694" y="4061907"/>
            <a:ext cx="1027813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Closing</a:t>
            </a:r>
          </a:p>
          <a:p>
            <a:r>
              <a:rPr lang="en-US" sz="1600" dirty="0">
                <a:solidFill>
                  <a:srgbClr val="FFFFFF"/>
                </a:solidFill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098117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/>
      <p:bldP spid="74" grpId="0" animBg="1"/>
      <p:bldP spid="75" grpId="0"/>
      <p:bldP spid="77" grpId="0" animBg="1"/>
      <p:bldP spid="78" grpId="0"/>
      <p:bldP spid="79" grpId="0" animBg="1"/>
      <p:bldP spid="80" grpId="0"/>
      <p:bldP spid="82" grpId="0" animBg="1"/>
      <p:bldP spid="83" grpId="0"/>
      <p:bldP spid="84" grpId="0" animBg="1"/>
      <p:bldP spid="85" grpId="0"/>
      <p:bldP spid="87" grpId="0" animBg="1"/>
      <p:bldP spid="88" grpId="0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6" grpId="0" animBg="1"/>
      <p:bldP spid="97" grpId="0"/>
      <p:bldP spid="98" grpId="0"/>
      <p:bldP spid="99" grpId="0"/>
      <p:bldP spid="101" grpId="0" animBg="1"/>
      <p:bldP spid="102" grpId="0"/>
      <p:bldP spid="104" grpId="0" animBg="1"/>
      <p:bldP spid="105" grpId="0"/>
      <p:bldP spid="107" grpId="0" animBg="1"/>
      <p:bldP spid="108" grpId="0"/>
      <p:bldP spid="110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obeStock_98352673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616481" cy="5143499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295234" y="1239424"/>
            <a:ext cx="5024958" cy="35345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2910137" y="1416135"/>
            <a:ext cx="910578" cy="1046255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5109091" cy="615553"/>
          </a:xfrm>
        </p:spPr>
        <p:txBody>
          <a:bodyPr/>
          <a:lstStyle/>
          <a:p>
            <a:r>
              <a:rPr lang="en-US" sz="2800" dirty="0"/>
              <a:t>ARE YOU </a:t>
            </a:r>
            <a:r>
              <a:rPr lang="en-US" sz="2800" b="1" dirty="0">
                <a:latin typeface="Helvetica Neue"/>
                <a:cs typeface="Helvetica Neue"/>
              </a:rPr>
              <a:t>READY TO BUY?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20715" y="1337965"/>
            <a:ext cx="4225786" cy="32060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Steady income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+mn-lt"/>
              </a:rPr>
              <a:t>Low to medium debt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Cash for down payment/closing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+mn-lt"/>
              </a:rPr>
              <a:t>Two months of pay stubs and bank statements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Two years with same company or in same industry</a:t>
            </a:r>
          </a:p>
        </p:txBody>
      </p:sp>
      <p:sp>
        <p:nvSpPr>
          <p:cNvPr id="5" name="Oval 4"/>
          <p:cNvSpPr/>
          <p:nvPr/>
        </p:nvSpPr>
        <p:spPr>
          <a:xfrm>
            <a:off x="2933957" y="1554813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784" y="1589793"/>
            <a:ext cx="565110" cy="5651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tchen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2890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49324" y="0"/>
            <a:ext cx="6582599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5024196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GETTING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PRE-APPROVED</a:t>
            </a:r>
          </a:p>
        </p:txBody>
      </p:sp>
      <p:sp>
        <p:nvSpPr>
          <p:cNvPr id="7" name="Oval 6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laceholder_log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479290" y="1251900"/>
            <a:ext cx="4764268" cy="333982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2910137" y="1390577"/>
            <a:ext cx="1116536" cy="96232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54" y="1567091"/>
            <a:ext cx="565110" cy="56511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128902" y="1519616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19247" y="1519616"/>
            <a:ext cx="4158045" cy="29407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/>
              <a:t>Choosing a lender</a:t>
            </a:r>
          </a:p>
          <a:p>
            <a:pPr>
              <a:lnSpc>
                <a:spcPct val="120000"/>
              </a:lnSpc>
            </a:pPr>
            <a:r>
              <a:rPr lang="en-US" sz="1900" b="1" dirty="0"/>
              <a:t>Filling out loan application</a:t>
            </a:r>
          </a:p>
          <a:p>
            <a:pPr>
              <a:lnSpc>
                <a:spcPct val="120000"/>
              </a:lnSpc>
            </a:pPr>
            <a:r>
              <a:rPr lang="en-US" sz="1900" b="1" dirty="0"/>
              <a:t>Approval document</a:t>
            </a:r>
          </a:p>
          <a:p>
            <a:pPr lvl="1">
              <a:lnSpc>
                <a:spcPct val="120000"/>
              </a:lnSpc>
            </a:pPr>
            <a:r>
              <a:rPr lang="en-US" sz="1900" b="1" dirty="0"/>
              <a:t>Paystubs, bank statements, tax returns, proof of employment, 580+ credit score</a:t>
            </a:r>
          </a:p>
        </p:txBody>
      </p:sp>
    </p:spTree>
    <p:extLst>
      <p:ext uri="{BB962C8B-B14F-4D97-AF65-F5344CB8AC3E}">
        <p14:creationId xmlns:p14="http://schemas.microsoft.com/office/powerpoint/2010/main" val="333377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64027" cy="5143500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205589" y="1215384"/>
            <a:ext cx="5486821" cy="365663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2725957" y="1339492"/>
            <a:ext cx="1300716" cy="1046255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4378596" cy="615553"/>
          </a:xfrm>
        </p:spPr>
        <p:txBody>
          <a:bodyPr/>
          <a:lstStyle/>
          <a:p>
            <a:r>
              <a:rPr lang="en-US" sz="2800" dirty="0"/>
              <a:t>YOUR </a:t>
            </a:r>
            <a:r>
              <a:rPr lang="en-US" sz="2800" b="1" dirty="0">
                <a:latin typeface="Helvetica Neue"/>
                <a:cs typeface="Helvetica Neue"/>
              </a:rPr>
              <a:t>HOME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339" y="1337967"/>
            <a:ext cx="4904534" cy="167312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b="1" dirty="0">
                <a:latin typeface="+mj-lt"/>
              </a:rPr>
              <a:t>Understanding what you’re looking for is a top priority. </a:t>
            </a:r>
            <a:r>
              <a:rPr lang="en-US" sz="1800" dirty="0"/>
              <a:t>Let’s talk about the features of your future home.</a:t>
            </a:r>
          </a:p>
        </p:txBody>
      </p:sp>
      <p:sp>
        <p:nvSpPr>
          <p:cNvPr id="5" name="Oval 4"/>
          <p:cNvSpPr/>
          <p:nvPr/>
        </p:nvSpPr>
        <p:spPr>
          <a:xfrm>
            <a:off x="2857321" y="1489119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48" y="1556946"/>
            <a:ext cx="565110" cy="5651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laceholder_logo_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127253" y="2775723"/>
            <a:ext cx="4335366" cy="173001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Location</a:t>
            </a:r>
          </a:p>
          <a:p>
            <a:r>
              <a:rPr lang="en-US" sz="1800" dirty="0"/>
              <a:t>Price</a:t>
            </a:r>
          </a:p>
          <a:p>
            <a:r>
              <a:rPr lang="en-US" sz="1800" dirty="0"/>
              <a:t>Square footage</a:t>
            </a:r>
          </a:p>
          <a:p>
            <a:r>
              <a:rPr lang="en-US" sz="1800" dirty="0"/>
              <a:t>Bedrooms</a:t>
            </a:r>
          </a:p>
          <a:p>
            <a:r>
              <a:rPr lang="en-US" sz="1800" dirty="0"/>
              <a:t>Baths</a:t>
            </a:r>
          </a:p>
          <a:p>
            <a:r>
              <a:rPr lang="en-US" sz="1800" dirty="0"/>
              <a:t>Style</a:t>
            </a:r>
          </a:p>
          <a:p>
            <a:r>
              <a:rPr lang="en-US" sz="1800" dirty="0"/>
              <a:t>Features</a:t>
            </a:r>
          </a:p>
          <a:p>
            <a:r>
              <a:rPr lang="en-US" sz="1800" dirty="0"/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2665193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48" y="-37398"/>
            <a:ext cx="2568308" cy="51808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2965915" y="1364224"/>
            <a:ext cx="1752508" cy="317980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3308202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SEARCH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7479" y="1508324"/>
            <a:ext cx="916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  <a:cs typeface="Helvetica Neue"/>
              </a:rPr>
              <a:t>AGENT 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  <a:cs typeface="Helvetica Neue"/>
              </a:rPr>
              <a:t>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1599" y="2125947"/>
            <a:ext cx="1643032" cy="8607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Georgia"/>
              </a:rPr>
              <a:t>MLS</a:t>
            </a:r>
          </a:p>
          <a:p>
            <a:pPr marL="100584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Georgia"/>
              </a:rPr>
              <a:t>Agent network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Georgia"/>
              </a:rPr>
              <a:t>My website</a:t>
            </a: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4969329" y="1364224"/>
            <a:ext cx="1752508" cy="317980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9553" y="1508324"/>
            <a:ext cx="1177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  <a:cs typeface="Helvetica Neue"/>
              </a:rPr>
              <a:t>CUSTOMER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  <a:cs typeface="Helvetica Neue"/>
              </a:rPr>
              <a:t>SEARCH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35013" y="2125947"/>
            <a:ext cx="1643032" cy="16363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Georgia"/>
              </a:rPr>
              <a:t>Website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Georgia"/>
              </a:rPr>
              <a:t>Yard signs, open houses, model homes, friends, FSBO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400" dirty="0">
              <a:solidFill>
                <a:schemeClr val="bg1"/>
              </a:solidFill>
              <a:cs typeface="Georgia"/>
            </a:endParaRPr>
          </a:p>
        </p:txBody>
      </p:sp>
      <p:sp>
        <p:nvSpPr>
          <p:cNvPr id="38" name="Title 5"/>
          <p:cNvSpPr txBox="1">
            <a:spLocks/>
          </p:cNvSpPr>
          <p:nvPr/>
        </p:nvSpPr>
        <p:spPr>
          <a:xfrm>
            <a:off x="6994639" y="1364224"/>
            <a:ext cx="1752508" cy="317980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62500" y="1508324"/>
            <a:ext cx="11401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  <a:cs typeface="Helvetica Neue"/>
              </a:rPr>
              <a:t>HIGH-TECH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  <a:cs typeface="Helvetica Neue"/>
              </a:rPr>
              <a:t>TOOLS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60323" y="2125947"/>
            <a:ext cx="1643032" cy="8607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Georgia"/>
              </a:rPr>
              <a:t>Automated home search system</a:t>
            </a:r>
          </a:p>
        </p:txBody>
      </p:sp>
      <p:sp>
        <p:nvSpPr>
          <p:cNvPr id="43" name="Oval 42"/>
          <p:cNvSpPr/>
          <p:nvPr/>
        </p:nvSpPr>
        <p:spPr>
          <a:xfrm>
            <a:off x="5484665" y="360493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492" y="3661810"/>
            <a:ext cx="565110" cy="565110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470303" y="360493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130" y="3661810"/>
            <a:ext cx="565110" cy="565110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7499027" y="360493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54" y="3661810"/>
            <a:ext cx="565110" cy="56511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1286" y="4061907"/>
            <a:ext cx="810110" cy="81011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placeholder_logo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0" y="4285962"/>
            <a:ext cx="694043" cy="3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4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7" grpId="0"/>
      <p:bldP spid="35" grpId="0" animBg="1"/>
      <p:bldP spid="36" grpId="0"/>
      <p:bldP spid="37" grpId="0"/>
      <p:bldP spid="38" grpId="0" animBg="1"/>
      <p:bldP spid="39" grpId="0"/>
      <p:bldP spid="40" grpId="0"/>
      <p:bldP spid="43" grpId="0" animBg="1"/>
      <p:bldP spid="45" grpId="0" animBg="1"/>
      <p:bldP spid="47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499</Words>
  <Application>Microsoft Office PowerPoint</Application>
  <PresentationFormat>On-screen Show (16:9)</PresentationFormat>
  <Paragraphs>131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Cambria</vt:lpstr>
      <vt:lpstr>Courier New</vt:lpstr>
      <vt:lpstr>Franklin Gothic Book</vt:lpstr>
      <vt:lpstr>Franklin Gothic Medium</vt:lpstr>
      <vt:lpstr>Georgia</vt:lpstr>
      <vt:lpstr>Helvetica Neue</vt:lpstr>
      <vt:lpstr>Helvetica Neue Light</vt:lpstr>
      <vt:lpstr>Helvetica Neue Thin</vt:lpstr>
      <vt:lpstr>Office Theme</vt:lpstr>
      <vt:lpstr>1_Office Theme</vt:lpstr>
      <vt:lpstr>2_Office Theme</vt:lpstr>
      <vt:lpstr>Adjacency</vt:lpstr>
      <vt:lpstr>1_Adjacency</vt:lpstr>
      <vt:lpstr>2_Adjacency</vt:lpstr>
      <vt:lpstr>3_Adjacency</vt:lpstr>
      <vt:lpstr>FINDING YOUR</vt:lpstr>
      <vt:lpstr>ABOUT ME</vt:lpstr>
      <vt:lpstr>ABOUT MY CAREER</vt:lpstr>
      <vt:lpstr>ABOUT [ORGANIZATION NAME]</vt:lpstr>
      <vt:lpstr>THE BUYER’S ROAD MAP</vt:lpstr>
      <vt:lpstr>ARE YOU READY TO BUY?</vt:lpstr>
      <vt:lpstr>GETTING PRE-APPROVED</vt:lpstr>
      <vt:lpstr>YOUR HOME SEARCH</vt:lpstr>
      <vt:lpstr>SEARCH TOOLS</vt:lpstr>
      <vt:lpstr>MAKING AN OFFER</vt:lpstr>
      <vt:lpstr>WHEN YOUR OFFER IS ACCEPTED</vt:lpstr>
      <vt:lpstr>CLOSING COST BREAKDOWN</vt:lpstr>
      <vt:lpstr>CLOSING DAY</vt:lpstr>
      <vt:lpstr>CONTACT INFORMATION</vt:lpstr>
    </vt:vector>
  </TitlesOfParts>
  <Company>Rightside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Smith</dc:title>
  <dc:creator>Ethan Conley</dc:creator>
  <cp:lastModifiedBy>Jacqueline Madrid</cp:lastModifiedBy>
  <cp:revision>67</cp:revision>
  <dcterms:created xsi:type="dcterms:W3CDTF">2017-06-03T17:41:48Z</dcterms:created>
  <dcterms:modified xsi:type="dcterms:W3CDTF">2017-07-20T19:12:33Z</dcterms:modified>
</cp:coreProperties>
</file>