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9" r:id="rId4"/>
    <p:sldId id="258" r:id="rId5"/>
    <p:sldId id="270" r:id="rId6"/>
    <p:sldId id="271" r:id="rId7"/>
    <p:sldId id="259" r:id="rId8"/>
    <p:sldId id="276" r:id="rId9"/>
    <p:sldId id="275" r:id="rId10"/>
    <p:sldId id="260" r:id="rId11"/>
    <p:sldId id="274" r:id="rId12"/>
    <p:sldId id="261" r:id="rId13"/>
    <p:sldId id="277" r:id="rId14"/>
    <p:sldId id="263" r:id="rId15"/>
    <p:sldId id="279" r:id="rId16"/>
    <p:sldId id="280" r:id="rId17"/>
    <p:sldId id="281" r:id="rId18"/>
    <p:sldId id="282" r:id="rId19"/>
    <p:sldId id="278" r:id="rId20"/>
    <p:sldId id="283" r:id="rId21"/>
    <p:sldId id="262" r:id="rId22"/>
    <p:sldId id="264" r:id="rId2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36D"/>
    <a:srgbClr val="F78F1E"/>
    <a:srgbClr val="FBB209"/>
    <a:srgbClr val="596559"/>
    <a:srgbClr val="F20019"/>
    <a:srgbClr val="1396AE"/>
    <a:srgbClr val="16AEC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86418" autoAdjust="0"/>
  </p:normalViewPr>
  <p:slideViewPr>
    <p:cSldViewPr snapToGrid="0" snapToObjects="1">
      <p:cViewPr varScale="1">
        <p:scale>
          <a:sx n="90" d="100"/>
          <a:sy n="90" d="100"/>
        </p:scale>
        <p:origin x="514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A5CA0-0192-4349-BD98-086E0A1935D6}" type="doc">
      <dgm:prSet loTypeId="urn:microsoft.com/office/officeart/2005/8/layout/hProcess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7DDE8D-65E8-3441-BBC8-BEA34779E483}">
      <dgm:prSet phldrT="[Text]"/>
      <dgm:spPr/>
      <dgm:t>
        <a:bodyPr/>
        <a:lstStyle/>
        <a:p>
          <a:r>
            <a:rPr lang="en-US" dirty="0"/>
            <a:t>1997</a:t>
          </a:r>
        </a:p>
      </dgm:t>
    </dgm:pt>
    <dgm:pt modelId="{9B0847CA-8018-9E40-AE3A-93F12BF2220A}" type="parTrans" cxnId="{AD37986E-DA76-B640-880D-BA019F60B658}">
      <dgm:prSet/>
      <dgm:spPr/>
      <dgm:t>
        <a:bodyPr/>
        <a:lstStyle/>
        <a:p>
          <a:endParaRPr lang="en-US"/>
        </a:p>
      </dgm:t>
    </dgm:pt>
    <dgm:pt modelId="{A6E79AE8-87DA-E44F-8E3E-760ADB310A7F}" type="sibTrans" cxnId="{AD37986E-DA76-B640-880D-BA019F60B658}">
      <dgm:prSet/>
      <dgm:spPr/>
      <dgm:t>
        <a:bodyPr/>
        <a:lstStyle/>
        <a:p>
          <a:endParaRPr lang="en-US"/>
        </a:p>
      </dgm:t>
    </dgm:pt>
    <dgm:pt modelId="{3D711D67-9CFE-614B-B0CC-3E1DAE4FF1CD}">
      <dgm:prSet phldrT="[Text]"/>
      <dgm:spPr/>
      <dgm:t>
        <a:bodyPr/>
        <a:lstStyle/>
        <a:p>
          <a:r>
            <a:rPr lang="en-US" dirty="0"/>
            <a:t>Graduated from Some Great University</a:t>
          </a:r>
        </a:p>
      </dgm:t>
    </dgm:pt>
    <dgm:pt modelId="{D32A0F6F-D796-644E-84CA-F175A1DBB077}" type="parTrans" cxnId="{1E9329F6-2B7D-6D43-8E12-CF9BAAE8F019}">
      <dgm:prSet/>
      <dgm:spPr/>
      <dgm:t>
        <a:bodyPr/>
        <a:lstStyle/>
        <a:p>
          <a:endParaRPr lang="en-US"/>
        </a:p>
      </dgm:t>
    </dgm:pt>
    <dgm:pt modelId="{9FDC198F-F5CD-494B-A1E1-000F2F5DD5BF}" type="sibTrans" cxnId="{1E9329F6-2B7D-6D43-8E12-CF9BAAE8F019}">
      <dgm:prSet/>
      <dgm:spPr/>
      <dgm:t>
        <a:bodyPr/>
        <a:lstStyle/>
        <a:p>
          <a:endParaRPr lang="en-US"/>
        </a:p>
      </dgm:t>
    </dgm:pt>
    <dgm:pt modelId="{E72DD7FD-0E9A-D54F-91B0-A0AE48F0B994}">
      <dgm:prSet phldrT="[Text]"/>
      <dgm:spPr/>
      <dgm:t>
        <a:bodyPr/>
        <a:lstStyle/>
        <a:p>
          <a:r>
            <a:rPr lang="en-US" dirty="0"/>
            <a:t>1999</a:t>
          </a:r>
        </a:p>
      </dgm:t>
    </dgm:pt>
    <dgm:pt modelId="{6AC4EEA5-9AC9-034C-ABF8-27010B3901A8}" type="parTrans" cxnId="{5FBD5DE4-7398-5346-B22F-A7BFD70518E5}">
      <dgm:prSet/>
      <dgm:spPr/>
      <dgm:t>
        <a:bodyPr/>
        <a:lstStyle/>
        <a:p>
          <a:endParaRPr lang="en-US"/>
        </a:p>
      </dgm:t>
    </dgm:pt>
    <dgm:pt modelId="{12547C36-5F70-2847-8AC9-D291491E5D00}" type="sibTrans" cxnId="{5FBD5DE4-7398-5346-B22F-A7BFD70518E5}">
      <dgm:prSet/>
      <dgm:spPr/>
      <dgm:t>
        <a:bodyPr/>
        <a:lstStyle/>
        <a:p>
          <a:endParaRPr lang="en-US"/>
        </a:p>
      </dgm:t>
    </dgm:pt>
    <dgm:pt modelId="{DB7411A1-D6C1-264E-BED3-CE877306B919}">
      <dgm:prSet phldrT="[Text]"/>
      <dgm:spPr/>
      <dgm:t>
        <a:bodyPr/>
        <a:lstStyle/>
        <a:p>
          <a:r>
            <a:rPr lang="en-US" dirty="0"/>
            <a:t>2000</a:t>
          </a:r>
        </a:p>
      </dgm:t>
    </dgm:pt>
    <dgm:pt modelId="{8992E0EE-BE6C-DB49-87AE-2FD3356EF3D9}" type="parTrans" cxnId="{2727059A-BB47-0F4D-A76E-42AD186AAE68}">
      <dgm:prSet/>
      <dgm:spPr/>
      <dgm:t>
        <a:bodyPr/>
        <a:lstStyle/>
        <a:p>
          <a:endParaRPr lang="en-US"/>
        </a:p>
      </dgm:t>
    </dgm:pt>
    <dgm:pt modelId="{6976AF52-45B7-214F-B7C1-DE50745EF9E0}" type="sibTrans" cxnId="{2727059A-BB47-0F4D-A76E-42AD186AAE68}">
      <dgm:prSet/>
      <dgm:spPr/>
      <dgm:t>
        <a:bodyPr/>
        <a:lstStyle/>
        <a:p>
          <a:endParaRPr lang="en-US"/>
        </a:p>
      </dgm:t>
    </dgm:pt>
    <dgm:pt modelId="{0FC581A5-699C-8045-9559-D23B7A6B7366}">
      <dgm:prSet phldrT="[Text]"/>
      <dgm:spPr/>
      <dgm:t>
        <a:bodyPr/>
        <a:lstStyle/>
        <a:p>
          <a:r>
            <a:rPr lang="en-US" dirty="0"/>
            <a:t>Broker Associate at ABC Realty</a:t>
          </a:r>
        </a:p>
      </dgm:t>
    </dgm:pt>
    <dgm:pt modelId="{587B2DE0-854F-FC4C-9B63-7803ED0330BA}" type="parTrans" cxnId="{F204F8CD-F1AA-BC45-8644-03EFC13BB91A}">
      <dgm:prSet/>
      <dgm:spPr/>
      <dgm:t>
        <a:bodyPr/>
        <a:lstStyle/>
        <a:p>
          <a:endParaRPr lang="en-US"/>
        </a:p>
      </dgm:t>
    </dgm:pt>
    <dgm:pt modelId="{26CD1763-17DC-0945-8CEC-87EC3F1C66A4}" type="sibTrans" cxnId="{F204F8CD-F1AA-BC45-8644-03EFC13BB91A}">
      <dgm:prSet/>
      <dgm:spPr/>
      <dgm:t>
        <a:bodyPr/>
        <a:lstStyle/>
        <a:p>
          <a:endParaRPr lang="en-US"/>
        </a:p>
      </dgm:t>
    </dgm:pt>
    <dgm:pt modelId="{EB7CE27F-893B-C74D-82A3-76826AAB1024}">
      <dgm:prSet phldrT="[Text]"/>
      <dgm:spPr/>
      <dgm:t>
        <a:bodyPr/>
        <a:lstStyle/>
        <a:p>
          <a:r>
            <a:rPr lang="en-US" dirty="0"/>
            <a:t>2007</a:t>
          </a:r>
        </a:p>
      </dgm:t>
    </dgm:pt>
    <dgm:pt modelId="{1979C937-5D70-B24C-BCFE-81A74CB84AB6}" type="parTrans" cxnId="{CBC29457-A760-1B46-A930-EA4DFDCCC009}">
      <dgm:prSet/>
      <dgm:spPr/>
      <dgm:t>
        <a:bodyPr/>
        <a:lstStyle/>
        <a:p>
          <a:endParaRPr lang="en-US"/>
        </a:p>
      </dgm:t>
    </dgm:pt>
    <dgm:pt modelId="{7373640D-4085-8142-9007-AF2B40EA80B4}" type="sibTrans" cxnId="{CBC29457-A760-1B46-A930-EA4DFDCCC009}">
      <dgm:prSet/>
      <dgm:spPr/>
      <dgm:t>
        <a:bodyPr/>
        <a:lstStyle/>
        <a:p>
          <a:endParaRPr lang="en-US"/>
        </a:p>
      </dgm:t>
    </dgm:pt>
    <dgm:pt modelId="{D5B2C8B2-466F-644E-99B8-3B91C606B871}">
      <dgm:prSet phldrT="[Text]"/>
      <dgm:spPr/>
      <dgm:t>
        <a:bodyPr/>
        <a:lstStyle/>
        <a:p>
          <a:r>
            <a:rPr lang="en-US" dirty="0"/>
            <a:t>Top producer at ABC Realty</a:t>
          </a:r>
        </a:p>
      </dgm:t>
    </dgm:pt>
    <dgm:pt modelId="{CBAD3CEE-DE26-8443-9043-1BE303229FFF}" type="parTrans" cxnId="{7A4D7968-1330-EE49-A336-ACB744D86323}">
      <dgm:prSet/>
      <dgm:spPr/>
      <dgm:t>
        <a:bodyPr/>
        <a:lstStyle/>
        <a:p>
          <a:endParaRPr lang="en-US"/>
        </a:p>
      </dgm:t>
    </dgm:pt>
    <dgm:pt modelId="{F94DCD8D-E7C3-D34F-B1D2-E0BAD5571BBF}" type="sibTrans" cxnId="{7A4D7968-1330-EE49-A336-ACB744D86323}">
      <dgm:prSet/>
      <dgm:spPr/>
      <dgm:t>
        <a:bodyPr/>
        <a:lstStyle/>
        <a:p>
          <a:endParaRPr lang="en-US"/>
        </a:p>
      </dgm:t>
    </dgm:pt>
    <dgm:pt modelId="{8571D746-B82F-F040-AC11-011B1AACEBFE}">
      <dgm:prSet phldrT="[Text]"/>
      <dgm:spPr/>
      <dgm:t>
        <a:bodyPr/>
        <a:lstStyle/>
        <a:p>
          <a:r>
            <a:rPr lang="en-US" dirty="0"/>
            <a:t>Received real estate license</a:t>
          </a:r>
        </a:p>
      </dgm:t>
    </dgm:pt>
    <dgm:pt modelId="{9716D298-9F50-5E4C-884E-588375C1E551}" type="parTrans" cxnId="{B278D52D-206F-4742-97DE-6D7657E978D4}">
      <dgm:prSet/>
      <dgm:spPr/>
      <dgm:t>
        <a:bodyPr/>
        <a:lstStyle/>
        <a:p>
          <a:endParaRPr lang="en-US"/>
        </a:p>
      </dgm:t>
    </dgm:pt>
    <dgm:pt modelId="{46F4C127-C20A-D94F-A39D-43FDAFD09A44}" type="sibTrans" cxnId="{B278D52D-206F-4742-97DE-6D7657E978D4}">
      <dgm:prSet/>
      <dgm:spPr/>
      <dgm:t>
        <a:bodyPr/>
        <a:lstStyle/>
        <a:p>
          <a:endParaRPr lang="en-US"/>
        </a:p>
      </dgm:t>
    </dgm:pt>
    <dgm:pt modelId="{8B49FCC9-88E9-F14A-B117-1CA87C6E7246}">
      <dgm:prSet phldrT="[Text]"/>
      <dgm:spPr/>
      <dgm:t>
        <a:bodyPr/>
        <a:lstStyle/>
        <a:p>
          <a:r>
            <a:rPr lang="en-US" dirty="0"/>
            <a:t>Started own company, XYZ Realty</a:t>
          </a:r>
        </a:p>
      </dgm:t>
    </dgm:pt>
    <dgm:pt modelId="{73903E8A-9501-6144-B1FD-56FA931A8F59}" type="parTrans" cxnId="{18FD580A-1DAB-CE4C-8168-CFC843779648}">
      <dgm:prSet/>
      <dgm:spPr/>
      <dgm:t>
        <a:bodyPr/>
        <a:lstStyle/>
        <a:p>
          <a:endParaRPr lang="en-US"/>
        </a:p>
      </dgm:t>
    </dgm:pt>
    <dgm:pt modelId="{7533C95E-D7A8-6C4B-9FF3-7C3F653B7497}" type="sibTrans" cxnId="{18FD580A-1DAB-CE4C-8168-CFC843779648}">
      <dgm:prSet/>
      <dgm:spPr/>
      <dgm:t>
        <a:bodyPr/>
        <a:lstStyle/>
        <a:p>
          <a:endParaRPr lang="en-US"/>
        </a:p>
      </dgm:t>
    </dgm:pt>
    <dgm:pt modelId="{574BF45A-BB90-794E-81AE-CC1F1B699FB2}">
      <dgm:prSet phldrT="[Text]"/>
      <dgm:spPr/>
      <dgm:t>
        <a:bodyPr/>
        <a:lstStyle/>
        <a:p>
          <a:r>
            <a:rPr lang="en-US" dirty="0"/>
            <a:t>2015</a:t>
          </a:r>
        </a:p>
      </dgm:t>
    </dgm:pt>
    <dgm:pt modelId="{B3E11DD9-AB1E-7E41-8CA2-99F377B61D21}" type="parTrans" cxnId="{E3826AAE-4504-364C-9A30-D7C34ACD5B5B}">
      <dgm:prSet/>
      <dgm:spPr/>
      <dgm:t>
        <a:bodyPr/>
        <a:lstStyle/>
        <a:p>
          <a:endParaRPr lang="en-US"/>
        </a:p>
      </dgm:t>
    </dgm:pt>
    <dgm:pt modelId="{62A89145-106A-714C-9960-C17836949CD2}" type="sibTrans" cxnId="{E3826AAE-4504-364C-9A30-D7C34ACD5B5B}">
      <dgm:prSet/>
      <dgm:spPr/>
      <dgm:t>
        <a:bodyPr/>
        <a:lstStyle/>
        <a:p>
          <a:endParaRPr lang="en-US"/>
        </a:p>
      </dgm:t>
    </dgm:pt>
    <dgm:pt modelId="{132E9804-6A34-FD4C-9CC1-DB4735778E56}" type="pres">
      <dgm:prSet presAssocID="{CADA5CA0-0192-4349-BD98-086E0A1935D6}" presName="theList" presStyleCnt="0">
        <dgm:presLayoutVars>
          <dgm:dir/>
          <dgm:animLvl val="lvl"/>
          <dgm:resizeHandles val="exact"/>
        </dgm:presLayoutVars>
      </dgm:prSet>
      <dgm:spPr/>
    </dgm:pt>
    <dgm:pt modelId="{6FBA299A-5876-134E-9082-4DB53D87105E}" type="pres">
      <dgm:prSet presAssocID="{E17DDE8D-65E8-3441-BBC8-BEA34779E483}" presName="compNode" presStyleCnt="0"/>
      <dgm:spPr/>
    </dgm:pt>
    <dgm:pt modelId="{0A8CF8D3-E8B2-DA41-92B2-A7FCC8BD4A71}" type="pres">
      <dgm:prSet presAssocID="{E17DDE8D-65E8-3441-BBC8-BEA34779E483}" presName="noGeometry" presStyleCnt="0"/>
      <dgm:spPr/>
    </dgm:pt>
    <dgm:pt modelId="{14599767-339B-6F4C-8A7F-838AF6ED1AA2}" type="pres">
      <dgm:prSet presAssocID="{E17DDE8D-65E8-3441-BBC8-BEA34779E483}" presName="childTextVisible" presStyleLbl="bgAccFollowNode1" presStyleIdx="0" presStyleCnt="5">
        <dgm:presLayoutVars>
          <dgm:bulletEnabled val="1"/>
        </dgm:presLayoutVars>
      </dgm:prSet>
      <dgm:spPr/>
    </dgm:pt>
    <dgm:pt modelId="{6B53A57D-97D9-7F4B-95B3-37CC2F4DC712}" type="pres">
      <dgm:prSet presAssocID="{E17DDE8D-65E8-3441-BBC8-BEA34779E483}" presName="childTextHidden" presStyleLbl="bgAccFollowNode1" presStyleIdx="0" presStyleCnt="5"/>
      <dgm:spPr/>
    </dgm:pt>
    <dgm:pt modelId="{2E6FBA9A-C28A-E640-9BAD-5C53186CD861}" type="pres">
      <dgm:prSet presAssocID="{E17DDE8D-65E8-3441-BBC8-BEA34779E48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D21C751-D207-874C-869C-BF58236646DE}" type="pres">
      <dgm:prSet presAssocID="{E17DDE8D-65E8-3441-BBC8-BEA34779E483}" presName="aSpace" presStyleCnt="0"/>
      <dgm:spPr/>
    </dgm:pt>
    <dgm:pt modelId="{1EA16841-C75E-0E4F-9156-F2EE51FB5A92}" type="pres">
      <dgm:prSet presAssocID="{E72DD7FD-0E9A-D54F-91B0-A0AE48F0B994}" presName="compNode" presStyleCnt="0"/>
      <dgm:spPr/>
    </dgm:pt>
    <dgm:pt modelId="{09FCF189-5E17-074F-9686-C8EF99158C0B}" type="pres">
      <dgm:prSet presAssocID="{E72DD7FD-0E9A-D54F-91B0-A0AE48F0B994}" presName="noGeometry" presStyleCnt="0"/>
      <dgm:spPr/>
    </dgm:pt>
    <dgm:pt modelId="{3CB521CE-4DFD-E741-8F68-63E7E7739E94}" type="pres">
      <dgm:prSet presAssocID="{E72DD7FD-0E9A-D54F-91B0-A0AE48F0B994}" presName="childTextVisible" presStyleLbl="bgAccFollowNode1" presStyleIdx="1" presStyleCnt="5">
        <dgm:presLayoutVars>
          <dgm:bulletEnabled val="1"/>
        </dgm:presLayoutVars>
      </dgm:prSet>
      <dgm:spPr/>
    </dgm:pt>
    <dgm:pt modelId="{BF97A86B-04CE-4846-9E21-E251CD6280CC}" type="pres">
      <dgm:prSet presAssocID="{E72DD7FD-0E9A-D54F-91B0-A0AE48F0B994}" presName="childTextHidden" presStyleLbl="bgAccFollowNode1" presStyleIdx="1" presStyleCnt="5"/>
      <dgm:spPr/>
    </dgm:pt>
    <dgm:pt modelId="{7B6A7344-1B14-024E-8426-3AFDCE810ECB}" type="pres">
      <dgm:prSet presAssocID="{E72DD7FD-0E9A-D54F-91B0-A0AE48F0B99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E416686-4624-AF49-9A79-A4F72F4CA53F}" type="pres">
      <dgm:prSet presAssocID="{E72DD7FD-0E9A-D54F-91B0-A0AE48F0B994}" presName="aSpace" presStyleCnt="0"/>
      <dgm:spPr/>
    </dgm:pt>
    <dgm:pt modelId="{BD204B90-5914-AA4D-9FB2-6D1546BA73B0}" type="pres">
      <dgm:prSet presAssocID="{DB7411A1-D6C1-264E-BED3-CE877306B919}" presName="compNode" presStyleCnt="0"/>
      <dgm:spPr/>
    </dgm:pt>
    <dgm:pt modelId="{2729181D-7220-D34D-BFB0-FDEC9FAF447C}" type="pres">
      <dgm:prSet presAssocID="{DB7411A1-D6C1-264E-BED3-CE877306B919}" presName="noGeometry" presStyleCnt="0"/>
      <dgm:spPr/>
    </dgm:pt>
    <dgm:pt modelId="{414E3C7A-806C-E443-AA0C-CF5F808DE958}" type="pres">
      <dgm:prSet presAssocID="{DB7411A1-D6C1-264E-BED3-CE877306B919}" presName="childTextVisible" presStyleLbl="bgAccFollowNode1" presStyleIdx="2" presStyleCnt="5">
        <dgm:presLayoutVars>
          <dgm:bulletEnabled val="1"/>
        </dgm:presLayoutVars>
      </dgm:prSet>
      <dgm:spPr/>
    </dgm:pt>
    <dgm:pt modelId="{317CE518-C3E0-DC45-A236-2FEDA7D25BA4}" type="pres">
      <dgm:prSet presAssocID="{DB7411A1-D6C1-264E-BED3-CE877306B919}" presName="childTextHidden" presStyleLbl="bgAccFollowNode1" presStyleIdx="2" presStyleCnt="5"/>
      <dgm:spPr/>
    </dgm:pt>
    <dgm:pt modelId="{D7C85B17-6FAD-CC4F-B103-66FFD04D88EC}" type="pres">
      <dgm:prSet presAssocID="{DB7411A1-D6C1-264E-BED3-CE877306B91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A932D5E-622A-414B-A847-E3725240A3EC}" type="pres">
      <dgm:prSet presAssocID="{DB7411A1-D6C1-264E-BED3-CE877306B919}" presName="aSpace" presStyleCnt="0"/>
      <dgm:spPr/>
    </dgm:pt>
    <dgm:pt modelId="{308D1C50-8774-444D-AF08-46A0B032E848}" type="pres">
      <dgm:prSet presAssocID="{EB7CE27F-893B-C74D-82A3-76826AAB1024}" presName="compNode" presStyleCnt="0"/>
      <dgm:spPr/>
    </dgm:pt>
    <dgm:pt modelId="{DF71E9F1-DBF6-2E4C-9D9D-CF4343C4D675}" type="pres">
      <dgm:prSet presAssocID="{EB7CE27F-893B-C74D-82A3-76826AAB1024}" presName="noGeometry" presStyleCnt="0"/>
      <dgm:spPr/>
    </dgm:pt>
    <dgm:pt modelId="{F38D0DB6-A56B-8746-9975-5F7C8BD8AC98}" type="pres">
      <dgm:prSet presAssocID="{EB7CE27F-893B-C74D-82A3-76826AAB1024}" presName="childTextVisible" presStyleLbl="bgAccFollowNode1" presStyleIdx="3" presStyleCnt="5">
        <dgm:presLayoutVars>
          <dgm:bulletEnabled val="1"/>
        </dgm:presLayoutVars>
      </dgm:prSet>
      <dgm:spPr/>
    </dgm:pt>
    <dgm:pt modelId="{A3A59D24-AA96-F542-8B47-0818AB01DE3A}" type="pres">
      <dgm:prSet presAssocID="{EB7CE27F-893B-C74D-82A3-76826AAB1024}" presName="childTextHidden" presStyleLbl="bgAccFollowNode1" presStyleIdx="3" presStyleCnt="5"/>
      <dgm:spPr/>
    </dgm:pt>
    <dgm:pt modelId="{2C424C8B-128E-4B45-9706-B1814FA2DDA9}" type="pres">
      <dgm:prSet presAssocID="{EB7CE27F-893B-C74D-82A3-76826AAB102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C340BD8-BC85-9F4B-83F3-9EF6A5FBD318}" type="pres">
      <dgm:prSet presAssocID="{EB7CE27F-893B-C74D-82A3-76826AAB1024}" presName="aSpace" presStyleCnt="0"/>
      <dgm:spPr/>
    </dgm:pt>
    <dgm:pt modelId="{66F9E869-19E9-5C40-99F2-74A4C011BCAA}" type="pres">
      <dgm:prSet presAssocID="{574BF45A-BB90-794E-81AE-CC1F1B699FB2}" presName="compNode" presStyleCnt="0"/>
      <dgm:spPr/>
    </dgm:pt>
    <dgm:pt modelId="{6E0FC3C2-0D57-9F4F-962C-9FEE9A942D0C}" type="pres">
      <dgm:prSet presAssocID="{574BF45A-BB90-794E-81AE-CC1F1B699FB2}" presName="noGeometry" presStyleCnt="0"/>
      <dgm:spPr/>
    </dgm:pt>
    <dgm:pt modelId="{9EC451E4-156B-CB44-8E21-D7EB81117601}" type="pres">
      <dgm:prSet presAssocID="{574BF45A-BB90-794E-81AE-CC1F1B699FB2}" presName="childTextVisible" presStyleLbl="bgAccFollowNode1" presStyleIdx="4" presStyleCnt="5">
        <dgm:presLayoutVars>
          <dgm:bulletEnabled val="1"/>
        </dgm:presLayoutVars>
      </dgm:prSet>
      <dgm:spPr/>
    </dgm:pt>
    <dgm:pt modelId="{93B58FBB-E48E-584F-88FF-FAAB5225F986}" type="pres">
      <dgm:prSet presAssocID="{574BF45A-BB90-794E-81AE-CC1F1B699FB2}" presName="childTextHidden" presStyleLbl="bgAccFollowNode1" presStyleIdx="4" presStyleCnt="5"/>
      <dgm:spPr/>
    </dgm:pt>
    <dgm:pt modelId="{E6F39246-C0D7-1445-9AAC-4EB50E44CA3C}" type="pres">
      <dgm:prSet presAssocID="{574BF45A-BB90-794E-81AE-CC1F1B699FB2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1E9329F6-2B7D-6D43-8E12-CF9BAAE8F019}" srcId="{E17DDE8D-65E8-3441-BBC8-BEA34779E483}" destId="{3D711D67-9CFE-614B-B0CC-3E1DAE4FF1CD}" srcOrd="0" destOrd="0" parTransId="{D32A0F6F-D796-644E-84CA-F175A1DBB077}" sibTransId="{9FDC198F-F5CD-494B-A1E1-000F2F5DD5BF}"/>
    <dgm:cxn modelId="{B278D52D-206F-4742-97DE-6D7657E978D4}" srcId="{E72DD7FD-0E9A-D54F-91B0-A0AE48F0B994}" destId="{8571D746-B82F-F040-AC11-011B1AACEBFE}" srcOrd="0" destOrd="0" parTransId="{9716D298-9F50-5E4C-884E-588375C1E551}" sibTransId="{46F4C127-C20A-D94F-A39D-43FDAFD09A44}"/>
    <dgm:cxn modelId="{5FBD5DE4-7398-5346-B22F-A7BFD70518E5}" srcId="{CADA5CA0-0192-4349-BD98-086E0A1935D6}" destId="{E72DD7FD-0E9A-D54F-91B0-A0AE48F0B994}" srcOrd="1" destOrd="0" parTransId="{6AC4EEA5-9AC9-034C-ABF8-27010B3901A8}" sibTransId="{12547C36-5F70-2847-8AC9-D291491E5D00}"/>
    <dgm:cxn modelId="{D960711C-0E2C-9447-A35B-86F0D9EF4054}" type="presOf" srcId="{3D711D67-9CFE-614B-B0CC-3E1DAE4FF1CD}" destId="{6B53A57D-97D9-7F4B-95B3-37CC2F4DC712}" srcOrd="1" destOrd="0" presId="urn:microsoft.com/office/officeart/2005/8/layout/hProcess6"/>
    <dgm:cxn modelId="{EE6E9DD6-1E05-214A-B057-E597B202066D}" type="presOf" srcId="{D5B2C8B2-466F-644E-99B8-3B91C606B871}" destId="{F38D0DB6-A56B-8746-9975-5F7C8BD8AC98}" srcOrd="0" destOrd="0" presId="urn:microsoft.com/office/officeart/2005/8/layout/hProcess6"/>
    <dgm:cxn modelId="{0A08A2B8-83D9-E04A-B949-F4E32CD12155}" type="presOf" srcId="{8571D746-B82F-F040-AC11-011B1AACEBFE}" destId="{3CB521CE-4DFD-E741-8F68-63E7E7739E94}" srcOrd="0" destOrd="0" presId="urn:microsoft.com/office/officeart/2005/8/layout/hProcess6"/>
    <dgm:cxn modelId="{7BB3BF24-AD3A-C14D-8ACC-C6BDDBDA2641}" type="presOf" srcId="{574BF45A-BB90-794E-81AE-CC1F1B699FB2}" destId="{E6F39246-C0D7-1445-9AAC-4EB50E44CA3C}" srcOrd="0" destOrd="0" presId="urn:microsoft.com/office/officeart/2005/8/layout/hProcess6"/>
    <dgm:cxn modelId="{AD37986E-DA76-B640-880D-BA019F60B658}" srcId="{CADA5CA0-0192-4349-BD98-086E0A1935D6}" destId="{E17DDE8D-65E8-3441-BBC8-BEA34779E483}" srcOrd="0" destOrd="0" parTransId="{9B0847CA-8018-9E40-AE3A-93F12BF2220A}" sibTransId="{A6E79AE8-87DA-E44F-8E3E-760ADB310A7F}"/>
    <dgm:cxn modelId="{63ED12B0-9782-DC46-A621-9E716FC7B6DA}" type="presOf" srcId="{0FC581A5-699C-8045-9559-D23B7A6B7366}" destId="{414E3C7A-806C-E443-AA0C-CF5F808DE958}" srcOrd="0" destOrd="0" presId="urn:microsoft.com/office/officeart/2005/8/layout/hProcess6"/>
    <dgm:cxn modelId="{1C670E74-05A2-BD47-B644-16C01F1C8A11}" type="presOf" srcId="{CADA5CA0-0192-4349-BD98-086E0A1935D6}" destId="{132E9804-6A34-FD4C-9CC1-DB4735778E56}" srcOrd="0" destOrd="0" presId="urn:microsoft.com/office/officeart/2005/8/layout/hProcess6"/>
    <dgm:cxn modelId="{DFB8A908-3C57-9D47-B4E4-A5809792C9E1}" type="presOf" srcId="{8B49FCC9-88E9-F14A-B117-1CA87C6E7246}" destId="{9EC451E4-156B-CB44-8E21-D7EB81117601}" srcOrd="0" destOrd="0" presId="urn:microsoft.com/office/officeart/2005/8/layout/hProcess6"/>
    <dgm:cxn modelId="{A003AF32-67C3-7742-A998-190300D6C5B8}" type="presOf" srcId="{3D711D67-9CFE-614B-B0CC-3E1DAE4FF1CD}" destId="{14599767-339B-6F4C-8A7F-838AF6ED1AA2}" srcOrd="0" destOrd="0" presId="urn:microsoft.com/office/officeart/2005/8/layout/hProcess6"/>
    <dgm:cxn modelId="{E3826AAE-4504-364C-9A30-D7C34ACD5B5B}" srcId="{CADA5CA0-0192-4349-BD98-086E0A1935D6}" destId="{574BF45A-BB90-794E-81AE-CC1F1B699FB2}" srcOrd="4" destOrd="0" parTransId="{B3E11DD9-AB1E-7E41-8CA2-99F377B61D21}" sibTransId="{62A89145-106A-714C-9960-C17836949CD2}"/>
    <dgm:cxn modelId="{58D78286-B2B5-D44D-8DF7-A36AB25413F4}" type="presOf" srcId="{0FC581A5-699C-8045-9559-D23B7A6B7366}" destId="{317CE518-C3E0-DC45-A236-2FEDA7D25BA4}" srcOrd="1" destOrd="0" presId="urn:microsoft.com/office/officeart/2005/8/layout/hProcess6"/>
    <dgm:cxn modelId="{7A4D7968-1330-EE49-A336-ACB744D86323}" srcId="{EB7CE27F-893B-C74D-82A3-76826AAB1024}" destId="{D5B2C8B2-466F-644E-99B8-3B91C606B871}" srcOrd="0" destOrd="0" parTransId="{CBAD3CEE-DE26-8443-9043-1BE303229FFF}" sibTransId="{F94DCD8D-E7C3-D34F-B1D2-E0BAD5571BBF}"/>
    <dgm:cxn modelId="{2727059A-BB47-0F4D-A76E-42AD186AAE68}" srcId="{CADA5CA0-0192-4349-BD98-086E0A1935D6}" destId="{DB7411A1-D6C1-264E-BED3-CE877306B919}" srcOrd="2" destOrd="0" parTransId="{8992E0EE-BE6C-DB49-87AE-2FD3356EF3D9}" sibTransId="{6976AF52-45B7-214F-B7C1-DE50745EF9E0}"/>
    <dgm:cxn modelId="{18FD580A-1DAB-CE4C-8168-CFC843779648}" srcId="{574BF45A-BB90-794E-81AE-CC1F1B699FB2}" destId="{8B49FCC9-88E9-F14A-B117-1CA87C6E7246}" srcOrd="0" destOrd="0" parTransId="{73903E8A-9501-6144-B1FD-56FA931A8F59}" sibTransId="{7533C95E-D7A8-6C4B-9FF3-7C3F653B7497}"/>
    <dgm:cxn modelId="{4388ADB2-89D9-4A48-AB23-67A28559D71F}" type="presOf" srcId="{E72DD7FD-0E9A-D54F-91B0-A0AE48F0B994}" destId="{7B6A7344-1B14-024E-8426-3AFDCE810ECB}" srcOrd="0" destOrd="0" presId="urn:microsoft.com/office/officeart/2005/8/layout/hProcess6"/>
    <dgm:cxn modelId="{7249DBD5-8EB2-0F43-8E73-83C4A855B2FA}" type="presOf" srcId="{8571D746-B82F-F040-AC11-011B1AACEBFE}" destId="{BF97A86B-04CE-4846-9E21-E251CD6280CC}" srcOrd="1" destOrd="0" presId="urn:microsoft.com/office/officeart/2005/8/layout/hProcess6"/>
    <dgm:cxn modelId="{6FEAC2C7-667C-A54D-9A83-8507D7F3E1B4}" type="presOf" srcId="{E17DDE8D-65E8-3441-BBC8-BEA34779E483}" destId="{2E6FBA9A-C28A-E640-9BAD-5C53186CD861}" srcOrd="0" destOrd="0" presId="urn:microsoft.com/office/officeart/2005/8/layout/hProcess6"/>
    <dgm:cxn modelId="{CBC29457-A760-1B46-A930-EA4DFDCCC009}" srcId="{CADA5CA0-0192-4349-BD98-086E0A1935D6}" destId="{EB7CE27F-893B-C74D-82A3-76826AAB1024}" srcOrd="3" destOrd="0" parTransId="{1979C937-5D70-B24C-BCFE-81A74CB84AB6}" sibTransId="{7373640D-4085-8142-9007-AF2B40EA80B4}"/>
    <dgm:cxn modelId="{9D5D5A57-9870-FF41-84CF-8784731D0BFD}" type="presOf" srcId="{EB7CE27F-893B-C74D-82A3-76826AAB1024}" destId="{2C424C8B-128E-4B45-9706-B1814FA2DDA9}" srcOrd="0" destOrd="0" presId="urn:microsoft.com/office/officeart/2005/8/layout/hProcess6"/>
    <dgm:cxn modelId="{00F12ECE-E80D-3A4D-84D2-1061E957F003}" type="presOf" srcId="{DB7411A1-D6C1-264E-BED3-CE877306B919}" destId="{D7C85B17-6FAD-CC4F-B103-66FFD04D88EC}" srcOrd="0" destOrd="0" presId="urn:microsoft.com/office/officeart/2005/8/layout/hProcess6"/>
    <dgm:cxn modelId="{F204F8CD-F1AA-BC45-8644-03EFC13BB91A}" srcId="{DB7411A1-D6C1-264E-BED3-CE877306B919}" destId="{0FC581A5-699C-8045-9559-D23B7A6B7366}" srcOrd="0" destOrd="0" parTransId="{587B2DE0-854F-FC4C-9B63-7803ED0330BA}" sibTransId="{26CD1763-17DC-0945-8CEC-87EC3F1C66A4}"/>
    <dgm:cxn modelId="{E67F99D8-0D01-5345-8A53-22C0002AE72A}" type="presOf" srcId="{8B49FCC9-88E9-F14A-B117-1CA87C6E7246}" destId="{93B58FBB-E48E-584F-88FF-FAAB5225F986}" srcOrd="1" destOrd="0" presId="urn:microsoft.com/office/officeart/2005/8/layout/hProcess6"/>
    <dgm:cxn modelId="{48C52F60-5B68-D448-B434-6048673C047B}" type="presOf" srcId="{D5B2C8B2-466F-644E-99B8-3B91C606B871}" destId="{A3A59D24-AA96-F542-8B47-0818AB01DE3A}" srcOrd="1" destOrd="0" presId="urn:microsoft.com/office/officeart/2005/8/layout/hProcess6"/>
    <dgm:cxn modelId="{B09A2454-D51C-894B-A862-796B548A6FCF}" type="presParOf" srcId="{132E9804-6A34-FD4C-9CC1-DB4735778E56}" destId="{6FBA299A-5876-134E-9082-4DB53D87105E}" srcOrd="0" destOrd="0" presId="urn:microsoft.com/office/officeart/2005/8/layout/hProcess6"/>
    <dgm:cxn modelId="{8AC16F5D-6B62-D74B-91A0-302576A8DC6D}" type="presParOf" srcId="{6FBA299A-5876-134E-9082-4DB53D87105E}" destId="{0A8CF8D3-E8B2-DA41-92B2-A7FCC8BD4A71}" srcOrd="0" destOrd="0" presId="urn:microsoft.com/office/officeart/2005/8/layout/hProcess6"/>
    <dgm:cxn modelId="{76DA4138-88B1-6949-82B8-A7E15130FE8F}" type="presParOf" srcId="{6FBA299A-5876-134E-9082-4DB53D87105E}" destId="{14599767-339B-6F4C-8A7F-838AF6ED1AA2}" srcOrd="1" destOrd="0" presId="urn:microsoft.com/office/officeart/2005/8/layout/hProcess6"/>
    <dgm:cxn modelId="{8B22519D-68D1-9D48-9169-4681B40F8549}" type="presParOf" srcId="{6FBA299A-5876-134E-9082-4DB53D87105E}" destId="{6B53A57D-97D9-7F4B-95B3-37CC2F4DC712}" srcOrd="2" destOrd="0" presId="urn:microsoft.com/office/officeart/2005/8/layout/hProcess6"/>
    <dgm:cxn modelId="{90E2570C-24CC-434D-B9D2-702336469B03}" type="presParOf" srcId="{6FBA299A-5876-134E-9082-4DB53D87105E}" destId="{2E6FBA9A-C28A-E640-9BAD-5C53186CD861}" srcOrd="3" destOrd="0" presId="urn:microsoft.com/office/officeart/2005/8/layout/hProcess6"/>
    <dgm:cxn modelId="{A6B25CF6-B426-8240-A5E7-DC2E00B81526}" type="presParOf" srcId="{132E9804-6A34-FD4C-9CC1-DB4735778E56}" destId="{DD21C751-D207-874C-869C-BF58236646DE}" srcOrd="1" destOrd="0" presId="urn:microsoft.com/office/officeart/2005/8/layout/hProcess6"/>
    <dgm:cxn modelId="{3B644416-017F-024C-B042-8CFD523AE352}" type="presParOf" srcId="{132E9804-6A34-FD4C-9CC1-DB4735778E56}" destId="{1EA16841-C75E-0E4F-9156-F2EE51FB5A92}" srcOrd="2" destOrd="0" presId="urn:microsoft.com/office/officeart/2005/8/layout/hProcess6"/>
    <dgm:cxn modelId="{87BE1CF8-C120-324F-921A-F8F133582D0F}" type="presParOf" srcId="{1EA16841-C75E-0E4F-9156-F2EE51FB5A92}" destId="{09FCF189-5E17-074F-9686-C8EF99158C0B}" srcOrd="0" destOrd="0" presId="urn:microsoft.com/office/officeart/2005/8/layout/hProcess6"/>
    <dgm:cxn modelId="{C6238A47-C703-E14A-990E-B6970187513A}" type="presParOf" srcId="{1EA16841-C75E-0E4F-9156-F2EE51FB5A92}" destId="{3CB521CE-4DFD-E741-8F68-63E7E7739E94}" srcOrd="1" destOrd="0" presId="urn:microsoft.com/office/officeart/2005/8/layout/hProcess6"/>
    <dgm:cxn modelId="{F254C870-9207-0845-911A-8A3AA1FB0AAB}" type="presParOf" srcId="{1EA16841-C75E-0E4F-9156-F2EE51FB5A92}" destId="{BF97A86B-04CE-4846-9E21-E251CD6280CC}" srcOrd="2" destOrd="0" presId="urn:microsoft.com/office/officeart/2005/8/layout/hProcess6"/>
    <dgm:cxn modelId="{F378B679-E1E1-9F40-B3EF-23EE9A74C46D}" type="presParOf" srcId="{1EA16841-C75E-0E4F-9156-F2EE51FB5A92}" destId="{7B6A7344-1B14-024E-8426-3AFDCE810ECB}" srcOrd="3" destOrd="0" presId="urn:microsoft.com/office/officeart/2005/8/layout/hProcess6"/>
    <dgm:cxn modelId="{0B03F207-AC48-FC49-B921-EE33076520A0}" type="presParOf" srcId="{132E9804-6A34-FD4C-9CC1-DB4735778E56}" destId="{6E416686-4624-AF49-9A79-A4F72F4CA53F}" srcOrd="3" destOrd="0" presId="urn:microsoft.com/office/officeart/2005/8/layout/hProcess6"/>
    <dgm:cxn modelId="{CD705276-A42D-D048-8B4A-C1C2BC04F733}" type="presParOf" srcId="{132E9804-6A34-FD4C-9CC1-DB4735778E56}" destId="{BD204B90-5914-AA4D-9FB2-6D1546BA73B0}" srcOrd="4" destOrd="0" presId="urn:microsoft.com/office/officeart/2005/8/layout/hProcess6"/>
    <dgm:cxn modelId="{0255B12B-D59E-4645-98B6-E2D32096F899}" type="presParOf" srcId="{BD204B90-5914-AA4D-9FB2-6D1546BA73B0}" destId="{2729181D-7220-D34D-BFB0-FDEC9FAF447C}" srcOrd="0" destOrd="0" presId="urn:microsoft.com/office/officeart/2005/8/layout/hProcess6"/>
    <dgm:cxn modelId="{70EB8CC5-16F5-B44C-BA2E-7F4C1E7849EB}" type="presParOf" srcId="{BD204B90-5914-AA4D-9FB2-6D1546BA73B0}" destId="{414E3C7A-806C-E443-AA0C-CF5F808DE958}" srcOrd="1" destOrd="0" presId="urn:microsoft.com/office/officeart/2005/8/layout/hProcess6"/>
    <dgm:cxn modelId="{4DF50347-E1BA-3E4C-A296-198F44F20CED}" type="presParOf" srcId="{BD204B90-5914-AA4D-9FB2-6D1546BA73B0}" destId="{317CE518-C3E0-DC45-A236-2FEDA7D25BA4}" srcOrd="2" destOrd="0" presId="urn:microsoft.com/office/officeart/2005/8/layout/hProcess6"/>
    <dgm:cxn modelId="{93542B9F-8153-F241-B467-5B3DE997A00F}" type="presParOf" srcId="{BD204B90-5914-AA4D-9FB2-6D1546BA73B0}" destId="{D7C85B17-6FAD-CC4F-B103-66FFD04D88EC}" srcOrd="3" destOrd="0" presId="urn:microsoft.com/office/officeart/2005/8/layout/hProcess6"/>
    <dgm:cxn modelId="{69B14253-7EB6-9C46-8F5F-74806E441064}" type="presParOf" srcId="{132E9804-6A34-FD4C-9CC1-DB4735778E56}" destId="{6A932D5E-622A-414B-A847-E3725240A3EC}" srcOrd="5" destOrd="0" presId="urn:microsoft.com/office/officeart/2005/8/layout/hProcess6"/>
    <dgm:cxn modelId="{17D5EEAE-B8FE-A148-9038-739277B9858E}" type="presParOf" srcId="{132E9804-6A34-FD4C-9CC1-DB4735778E56}" destId="{308D1C50-8774-444D-AF08-46A0B032E848}" srcOrd="6" destOrd="0" presId="urn:microsoft.com/office/officeart/2005/8/layout/hProcess6"/>
    <dgm:cxn modelId="{FE7F0A67-C964-CA4F-8D99-601C1D1F9E12}" type="presParOf" srcId="{308D1C50-8774-444D-AF08-46A0B032E848}" destId="{DF71E9F1-DBF6-2E4C-9D9D-CF4343C4D675}" srcOrd="0" destOrd="0" presId="urn:microsoft.com/office/officeart/2005/8/layout/hProcess6"/>
    <dgm:cxn modelId="{96E36754-AB4F-A84F-89FC-F7AC7BE2F40B}" type="presParOf" srcId="{308D1C50-8774-444D-AF08-46A0B032E848}" destId="{F38D0DB6-A56B-8746-9975-5F7C8BD8AC98}" srcOrd="1" destOrd="0" presId="urn:microsoft.com/office/officeart/2005/8/layout/hProcess6"/>
    <dgm:cxn modelId="{4CE6E705-3EB4-2248-BF17-9D098916D59D}" type="presParOf" srcId="{308D1C50-8774-444D-AF08-46A0B032E848}" destId="{A3A59D24-AA96-F542-8B47-0818AB01DE3A}" srcOrd="2" destOrd="0" presId="urn:microsoft.com/office/officeart/2005/8/layout/hProcess6"/>
    <dgm:cxn modelId="{D5D5F46C-F917-2E4E-AF6D-C75086FA6B4F}" type="presParOf" srcId="{308D1C50-8774-444D-AF08-46A0B032E848}" destId="{2C424C8B-128E-4B45-9706-B1814FA2DDA9}" srcOrd="3" destOrd="0" presId="urn:microsoft.com/office/officeart/2005/8/layout/hProcess6"/>
    <dgm:cxn modelId="{64E12671-A67D-3649-945D-9E473D22D5A7}" type="presParOf" srcId="{132E9804-6A34-FD4C-9CC1-DB4735778E56}" destId="{BC340BD8-BC85-9F4B-83F3-9EF6A5FBD318}" srcOrd="7" destOrd="0" presId="urn:microsoft.com/office/officeart/2005/8/layout/hProcess6"/>
    <dgm:cxn modelId="{9F69C308-71CA-6440-A288-427DFDA95B40}" type="presParOf" srcId="{132E9804-6A34-FD4C-9CC1-DB4735778E56}" destId="{66F9E869-19E9-5C40-99F2-74A4C011BCAA}" srcOrd="8" destOrd="0" presId="urn:microsoft.com/office/officeart/2005/8/layout/hProcess6"/>
    <dgm:cxn modelId="{1BB9C8C9-DDE9-1745-B7AE-B4DE005EC838}" type="presParOf" srcId="{66F9E869-19E9-5C40-99F2-74A4C011BCAA}" destId="{6E0FC3C2-0D57-9F4F-962C-9FEE9A942D0C}" srcOrd="0" destOrd="0" presId="urn:microsoft.com/office/officeart/2005/8/layout/hProcess6"/>
    <dgm:cxn modelId="{47537ECE-6B90-4241-A25C-255D3BDBF364}" type="presParOf" srcId="{66F9E869-19E9-5C40-99F2-74A4C011BCAA}" destId="{9EC451E4-156B-CB44-8E21-D7EB81117601}" srcOrd="1" destOrd="0" presId="urn:microsoft.com/office/officeart/2005/8/layout/hProcess6"/>
    <dgm:cxn modelId="{D82F184F-CA33-B741-BF54-137E89AB89FB}" type="presParOf" srcId="{66F9E869-19E9-5C40-99F2-74A4C011BCAA}" destId="{93B58FBB-E48E-584F-88FF-FAAB5225F986}" srcOrd="2" destOrd="0" presId="urn:microsoft.com/office/officeart/2005/8/layout/hProcess6"/>
    <dgm:cxn modelId="{5C23D062-7E34-B142-A4AA-DB7A304C5765}" type="presParOf" srcId="{66F9E869-19E9-5C40-99F2-74A4C011BCAA}" destId="{E6F39246-C0D7-1445-9AAC-4EB50E44CA3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9767-339B-6F4C-8A7F-838AF6ED1AA2}">
      <dsp:nvSpPr>
        <dsp:cNvPr id="0" name=""/>
        <dsp:cNvSpPr/>
      </dsp:nvSpPr>
      <dsp:spPr>
        <a:xfrm>
          <a:off x="411309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Graduated from Some Great University</a:t>
          </a:r>
        </a:p>
      </dsp:txBody>
      <dsp:txXfrm>
        <a:off x="757831" y="181742"/>
        <a:ext cx="675717" cy="848130"/>
      </dsp:txXfrm>
    </dsp:sp>
    <dsp:sp modelId="{2E6FBA9A-C28A-E640-9BAD-5C53186CD861}">
      <dsp:nvSpPr>
        <dsp:cNvPr id="0" name=""/>
        <dsp:cNvSpPr/>
      </dsp:nvSpPr>
      <dsp:spPr>
        <a:xfrm>
          <a:off x="64787" y="259285"/>
          <a:ext cx="693043" cy="693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1997</a:t>
          </a:r>
        </a:p>
      </dsp:txBody>
      <dsp:txXfrm>
        <a:off x="166281" y="360779"/>
        <a:ext cx="490055" cy="490055"/>
      </dsp:txXfrm>
    </dsp:sp>
    <dsp:sp modelId="{3CB521CE-4DFD-E741-8F68-63E7E7739E94}">
      <dsp:nvSpPr>
        <dsp:cNvPr id="0" name=""/>
        <dsp:cNvSpPr/>
      </dsp:nvSpPr>
      <dsp:spPr>
        <a:xfrm>
          <a:off x="2231763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Received real estate license</a:t>
          </a:r>
        </a:p>
      </dsp:txBody>
      <dsp:txXfrm>
        <a:off x="2578284" y="181742"/>
        <a:ext cx="675717" cy="848130"/>
      </dsp:txXfrm>
    </dsp:sp>
    <dsp:sp modelId="{7B6A7344-1B14-024E-8426-3AFDCE810ECB}">
      <dsp:nvSpPr>
        <dsp:cNvPr id="0" name=""/>
        <dsp:cNvSpPr/>
      </dsp:nvSpPr>
      <dsp:spPr>
        <a:xfrm>
          <a:off x="1885241" y="259285"/>
          <a:ext cx="693043" cy="6930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1999</a:t>
          </a:r>
        </a:p>
      </dsp:txBody>
      <dsp:txXfrm>
        <a:off x="1986735" y="360779"/>
        <a:ext cx="490055" cy="490055"/>
      </dsp:txXfrm>
    </dsp:sp>
    <dsp:sp modelId="{414E3C7A-806C-E443-AA0C-CF5F808DE958}">
      <dsp:nvSpPr>
        <dsp:cNvPr id="0" name=""/>
        <dsp:cNvSpPr/>
      </dsp:nvSpPr>
      <dsp:spPr>
        <a:xfrm>
          <a:off x="4052217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Broker Associate at ABC Realty</a:t>
          </a:r>
        </a:p>
      </dsp:txBody>
      <dsp:txXfrm>
        <a:off x="4398738" y="181742"/>
        <a:ext cx="675717" cy="848130"/>
      </dsp:txXfrm>
    </dsp:sp>
    <dsp:sp modelId="{D7C85B17-6FAD-CC4F-B103-66FFD04D88EC}">
      <dsp:nvSpPr>
        <dsp:cNvPr id="0" name=""/>
        <dsp:cNvSpPr/>
      </dsp:nvSpPr>
      <dsp:spPr>
        <a:xfrm>
          <a:off x="3705695" y="259285"/>
          <a:ext cx="693043" cy="6930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2000</a:t>
          </a:r>
        </a:p>
      </dsp:txBody>
      <dsp:txXfrm>
        <a:off x="3807189" y="360779"/>
        <a:ext cx="490055" cy="490055"/>
      </dsp:txXfrm>
    </dsp:sp>
    <dsp:sp modelId="{F38D0DB6-A56B-8746-9975-5F7C8BD8AC98}">
      <dsp:nvSpPr>
        <dsp:cNvPr id="0" name=""/>
        <dsp:cNvSpPr/>
      </dsp:nvSpPr>
      <dsp:spPr>
        <a:xfrm>
          <a:off x="5872670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Top producer at ABC Realty</a:t>
          </a:r>
        </a:p>
      </dsp:txBody>
      <dsp:txXfrm>
        <a:off x="6219192" y="181742"/>
        <a:ext cx="675717" cy="848130"/>
      </dsp:txXfrm>
    </dsp:sp>
    <dsp:sp modelId="{2C424C8B-128E-4B45-9706-B1814FA2DDA9}">
      <dsp:nvSpPr>
        <dsp:cNvPr id="0" name=""/>
        <dsp:cNvSpPr/>
      </dsp:nvSpPr>
      <dsp:spPr>
        <a:xfrm>
          <a:off x="5526149" y="259285"/>
          <a:ext cx="693043" cy="6930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2007</a:t>
          </a:r>
        </a:p>
      </dsp:txBody>
      <dsp:txXfrm>
        <a:off x="5627643" y="360779"/>
        <a:ext cx="490055" cy="490055"/>
      </dsp:txXfrm>
    </dsp:sp>
    <dsp:sp modelId="{9EC451E4-156B-CB44-8E21-D7EB81117601}">
      <dsp:nvSpPr>
        <dsp:cNvPr id="0" name=""/>
        <dsp:cNvSpPr/>
      </dsp:nvSpPr>
      <dsp:spPr>
        <a:xfrm>
          <a:off x="7693124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Started own company, XYZ Realty</a:t>
          </a:r>
        </a:p>
      </dsp:txBody>
      <dsp:txXfrm>
        <a:off x="8039646" y="181742"/>
        <a:ext cx="675717" cy="848130"/>
      </dsp:txXfrm>
    </dsp:sp>
    <dsp:sp modelId="{E6F39246-C0D7-1445-9AAC-4EB50E44CA3C}">
      <dsp:nvSpPr>
        <dsp:cNvPr id="0" name=""/>
        <dsp:cNvSpPr/>
      </dsp:nvSpPr>
      <dsp:spPr>
        <a:xfrm>
          <a:off x="7346603" y="259285"/>
          <a:ext cx="693043" cy="6930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2015</a:t>
          </a:r>
        </a:p>
      </dsp:txBody>
      <dsp:txXfrm>
        <a:off x="7448097" y="360779"/>
        <a:ext cx="490055" cy="49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C4DA5-BF59-6946-B324-AF90844D15E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27A69-5857-3141-ADCD-C7B7ED96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2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3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7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5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8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1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9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8104" y="127425"/>
            <a:ext cx="7898696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 Neue Light"/>
                <a:cs typeface="Helvetica Neue Light"/>
              </a:rPr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John Smith,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Broker Associate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8D29-4738-BB41-A48E-7111BFA6E58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3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assets/FPO%20LOGO.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assets/FPO%20LOGO.png" TargetMode="External"/><Relationship Id="rId3" Type="http://schemas.openxmlformats.org/officeDocument/2006/relationships/image" Target="../media/image16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assets/FPO%20LOGO.pn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assets/FPO%20LOGO.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613" y="177120"/>
            <a:ext cx="4922842" cy="580920"/>
          </a:xfrm>
        </p:spPr>
        <p:txBody>
          <a:bodyPr>
            <a:normAutofit fontScale="90000"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Helvetica Neue Thin"/>
                <a:cs typeface="Helvetica Neue Thin"/>
              </a:rPr>
              <a:t>The best choice for your home sale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59751" y="236648"/>
            <a:ext cx="0" cy="46566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42817" y="319588"/>
            <a:ext cx="2829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 Neue"/>
                <a:cs typeface="Helvetica Neue"/>
              </a:rPr>
              <a:t>Jane Smith</a:t>
            </a:r>
            <a:r>
              <a:rPr lang="en-US" sz="1600" dirty="0">
                <a:solidFill>
                  <a:schemeClr val="bg1"/>
                </a:solidFill>
                <a:latin typeface="Helvetica Neue Thin"/>
                <a:cs typeface="Helvetica Neue Thin"/>
              </a:rPr>
              <a:t>, Broker Associate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829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What my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clients are saying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88104" y="1040447"/>
            <a:ext cx="2256588" cy="4456340"/>
            <a:chOff x="1054586" y="1043215"/>
            <a:chExt cx="2256588" cy="4456340"/>
          </a:xfrm>
        </p:grpSpPr>
        <p:sp>
          <p:nvSpPr>
            <p:cNvPr id="3" name="Rectangle 2"/>
            <p:cNvSpPr/>
            <p:nvPr/>
          </p:nvSpPr>
          <p:spPr>
            <a:xfrm>
              <a:off x="1054586" y="1043215"/>
              <a:ext cx="2256588" cy="4456340"/>
            </a:xfrm>
            <a:prstGeom prst="rect">
              <a:avLst/>
            </a:prstGeom>
            <a:solidFill>
              <a:srgbClr val="F20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1460198_10151857719175949_425697069_n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1" r="55206" b="80706"/>
            <a:stretch/>
          </p:blipFill>
          <p:spPr>
            <a:xfrm>
              <a:off x="1608811" y="1247319"/>
              <a:ext cx="1131130" cy="1102681"/>
            </a:xfrm>
            <a:prstGeom prst="ellipse">
              <a:avLst/>
            </a:prstGeom>
            <a:ln w="38100" cmpd="sng">
              <a:solidFill>
                <a:schemeClr val="bg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213341" y="2548102"/>
              <a:ext cx="193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Eric Sachs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3342" y="2996983"/>
              <a:ext cx="1939078" cy="1377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Neue"/>
                  <a:cs typeface="Helvetica Neue"/>
                </a:rPr>
                <a:t>“John is a true professional. I’d recommend him to my friends and family in a heartbeat.”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81704" y="1043216"/>
            <a:ext cx="2256588" cy="4456340"/>
            <a:chOff x="3525257" y="1043215"/>
            <a:chExt cx="2256588" cy="4456340"/>
          </a:xfrm>
          <a:solidFill>
            <a:srgbClr val="3B536D"/>
          </a:solidFill>
        </p:grpSpPr>
        <p:sp>
          <p:nvSpPr>
            <p:cNvPr id="14" name="Rectangle 13"/>
            <p:cNvSpPr/>
            <p:nvPr/>
          </p:nvSpPr>
          <p:spPr>
            <a:xfrm>
              <a:off x="3525257" y="1043215"/>
              <a:ext cx="2256588" cy="44563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BB209"/>
                </a:solidFill>
              </a:endParaRPr>
            </a:p>
          </p:txBody>
        </p:sp>
        <p:pic>
          <p:nvPicPr>
            <p:cNvPr id="15" name="Picture 14" descr="1460198_10151857719175949_425697069_n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1" t="-48" r="27276" b="80754"/>
            <a:stretch/>
          </p:blipFill>
          <p:spPr>
            <a:xfrm>
              <a:off x="4011442" y="1269997"/>
              <a:ext cx="1131130" cy="1102681"/>
            </a:xfrm>
            <a:prstGeom prst="ellipse">
              <a:avLst/>
            </a:prstGeom>
            <a:grpFill/>
            <a:ln w="38100" cmpd="sng">
              <a:solidFill>
                <a:schemeClr val="bg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684012" y="2548102"/>
              <a:ext cx="193907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Nathan </a:t>
              </a:r>
              <a:r>
                <a:rPr lang="en-US" b="1" dirty="0" err="1">
                  <a:solidFill>
                    <a:schemeClr val="bg1"/>
                  </a:solidFill>
                  <a:latin typeface="Helvetica Neue"/>
                  <a:cs typeface="Helvetica Neue"/>
                </a:rPr>
                <a:t>Froelich</a:t>
              </a:r>
              <a:endParaRPr lang="en-US" b="1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84013" y="2996983"/>
              <a:ext cx="1939078" cy="189487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Neue"/>
                  <a:cs typeface="Helvetica Neue"/>
                </a:rPr>
                <a:t>“John guided us through the entire process. If we move again, John is the first person I’m calling. He’s the best Realtor in town.”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75303" y="1043216"/>
            <a:ext cx="2256588" cy="4456340"/>
            <a:chOff x="6241785" y="1045983"/>
            <a:chExt cx="2256588" cy="4456340"/>
          </a:xfrm>
          <a:solidFill>
            <a:srgbClr val="F78F1E"/>
          </a:solidFill>
        </p:grpSpPr>
        <p:sp>
          <p:nvSpPr>
            <p:cNvPr id="18" name="Rectangle 17"/>
            <p:cNvSpPr/>
            <p:nvPr/>
          </p:nvSpPr>
          <p:spPr>
            <a:xfrm>
              <a:off x="6241785" y="1045983"/>
              <a:ext cx="2256588" cy="44563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1" t="30849" r="46219" b="54417"/>
            <a:stretch/>
          </p:blipFill>
          <p:spPr>
            <a:xfrm>
              <a:off x="6796010" y="1266254"/>
              <a:ext cx="1131130" cy="1106424"/>
            </a:xfrm>
            <a:prstGeom prst="ellipse">
              <a:avLst/>
            </a:prstGeom>
            <a:grpFill/>
            <a:ln w="38100" cmpd="sng">
              <a:solidFill>
                <a:schemeClr val="bg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400540" y="2550870"/>
              <a:ext cx="193907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Ethan Conley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541" y="2999751"/>
              <a:ext cx="1939078" cy="163634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Neue"/>
                  <a:cs typeface="Helvetica Neue"/>
                </a:rPr>
                <a:t>“John is a great real estate professional. His negotiation skills are the best in the business, and saved us a ton of money!</a:t>
              </a:r>
            </a:p>
          </p:txBody>
        </p:sp>
      </p:grpSp>
      <p:pic>
        <p:nvPicPr>
          <p:cNvPr id="21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83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88106" y="1034602"/>
            <a:ext cx="7622135" cy="4344223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What does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Realtor</a:t>
            </a:r>
            <a:r>
              <a:rPr lang="en-US" sz="3200" baseline="30000" dirty="0">
                <a:solidFill>
                  <a:srgbClr val="FFFFFF"/>
                </a:solidFill>
                <a:latin typeface="Helvetica Neue"/>
                <a:cs typeface="Helvetica Neue"/>
              </a:rPr>
              <a:t>®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Helvetica Neue"/>
                <a:cs typeface="Helvetica Neue"/>
              </a:rPr>
              <a:t>mean?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1880" y="1324032"/>
            <a:ext cx="5616446" cy="3877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Helvetica Neue"/>
              </a:rPr>
              <a:t>Only Real Estate Agents </a:t>
            </a:r>
            <a:r>
              <a:rPr lang="en-US" sz="2400" dirty="0">
                <a:solidFill>
                  <a:srgbClr val="FFFFFF"/>
                </a:solidFill>
                <a:latin typeface="Helvetica Neue"/>
                <a:cs typeface="Helvetica Neue"/>
              </a:rPr>
              <a:t>who are members of the National Association of Realtors</a:t>
            </a:r>
            <a:r>
              <a:rPr lang="en-US" sz="2400" baseline="30000" dirty="0">
                <a:solidFill>
                  <a:srgbClr val="FFFFFF"/>
                </a:solidFill>
                <a:latin typeface="Helvetica Neue"/>
                <a:cs typeface="Helvetica Neue"/>
              </a:rPr>
              <a:t>®</a:t>
            </a:r>
            <a:r>
              <a:rPr lang="en-US" sz="2400" dirty="0">
                <a:solidFill>
                  <a:srgbClr val="FFFFFF"/>
                </a:solidFill>
                <a:latin typeface="Helvetica Neue"/>
                <a:cs typeface="Helvetica Neue"/>
              </a:rPr>
              <a:t> can use this term.</a:t>
            </a:r>
          </a:p>
          <a:p>
            <a:pPr marL="342900" indent="-342900" fontAlgn="base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Helvetica Neue"/>
              </a:rPr>
              <a:t>Realtors subscribe </a:t>
            </a:r>
            <a:r>
              <a:rPr lang="en-US" sz="2400" dirty="0">
                <a:solidFill>
                  <a:srgbClr val="FFFFFF"/>
                </a:solidFill>
                <a:latin typeface="Helvetica Neue"/>
                <a:cs typeface="Helvetica Neue"/>
              </a:rPr>
              <a:t>to a higher code of ethics.</a:t>
            </a:r>
          </a:p>
          <a:p>
            <a:pPr marL="342900" indent="-342900" fontAlgn="base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Helvetica Neue"/>
              </a:rPr>
              <a:t>Realtors are required </a:t>
            </a:r>
            <a:r>
              <a:rPr lang="en-US" sz="2400" dirty="0">
                <a:solidFill>
                  <a:srgbClr val="FFFFFF"/>
                </a:solidFill>
                <a:latin typeface="Helvetica Neue"/>
                <a:cs typeface="Helvetica Neue"/>
              </a:rPr>
              <a:t>to have additional education.</a:t>
            </a:r>
          </a:p>
          <a:p>
            <a:pPr marL="342900" indent="-342900" fontAlgn="base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Helvetica Neue"/>
              </a:rPr>
              <a:t>I’m a member </a:t>
            </a:r>
            <a:r>
              <a:rPr lang="en-US" sz="2400" dirty="0">
                <a:solidFill>
                  <a:srgbClr val="FFFFFF"/>
                </a:solidFill>
                <a:latin typeface="Helvetica Neue"/>
                <a:cs typeface="Helvetica Neue"/>
              </a:rPr>
              <a:t>of the Local, State, and National Association.</a:t>
            </a:r>
          </a:p>
        </p:txBody>
      </p:sp>
      <p:pic>
        <p:nvPicPr>
          <p:cNvPr id="2" name="Picture 1" descr="office_R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50" y="981241"/>
            <a:ext cx="1829165" cy="2028341"/>
          </a:xfrm>
          <a:prstGeom prst="rect">
            <a:avLst/>
          </a:prstGeom>
        </p:spPr>
      </p:pic>
      <p:pic>
        <p:nvPicPr>
          <p:cNvPr id="8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8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About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my organization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88106" y="1077899"/>
            <a:ext cx="7622135" cy="4502308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3513" y="1388064"/>
            <a:ext cx="5379138" cy="9664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We service </a:t>
            </a:r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[CITY/NEIGHBORHOOD/ETC.)</a:t>
            </a: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3513" y="2994385"/>
            <a:ext cx="53791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We were established </a:t>
            </a:r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[DATE)</a:t>
            </a: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3513" y="4056147"/>
            <a:ext cx="5379138" cy="9664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We are </a:t>
            </a:r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[LOCALLY OWNED, PHILANTHROPIC, ETC.)</a:t>
            </a: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98" y="1321363"/>
            <a:ext cx="1165274" cy="1165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98" y="2630671"/>
            <a:ext cx="1165274" cy="1165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98" y="3954031"/>
            <a:ext cx="1165274" cy="1165274"/>
          </a:xfrm>
          <a:prstGeom prst="rect">
            <a:avLst/>
          </a:prstGeom>
        </p:spPr>
      </p:pic>
      <p:pic>
        <p:nvPicPr>
          <p:cNvPr id="15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30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The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Price Derivative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105" y="1007143"/>
            <a:ext cx="75578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Every property will sell and has the potential to sell quickly, and the price is the No. 1 factor controlling this outcome.</a:t>
            </a:r>
          </a:p>
        </p:txBody>
      </p:sp>
      <p:pic>
        <p:nvPicPr>
          <p:cNvPr id="14" name="Picture 13" descr="price-derivati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9" y="1939446"/>
            <a:ext cx="8312727" cy="3463636"/>
          </a:xfrm>
          <a:prstGeom prst="rect">
            <a:avLst/>
          </a:prstGeom>
        </p:spPr>
      </p:pic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34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81473" y="3242732"/>
            <a:ext cx="6486517" cy="2252135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Now, I want you to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imagine 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6267" y="3398511"/>
            <a:ext cx="630766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… this is no longer your home. You have jumped forward in time and you now live in the home and the neighborhood where you plan on moving to next.</a:t>
            </a: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5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104" y="1824958"/>
            <a:ext cx="7622136" cy="3351093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Competitive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Market Analysis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4799" y="2032401"/>
            <a:ext cx="7187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Helvetica Neue"/>
                <a:cs typeface="Helvetica Neue"/>
              </a:rPr>
              <a:t>Comparables</a:t>
            </a: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 include sales from all real estate agents and companies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I check public records in addition to MLS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The best measure of value is sold listings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Active listings demonstrate supply and competition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Withdrawn/expired listings usually demonstrate an overpriced listing.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718" y="1138916"/>
            <a:ext cx="755786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Helvetica Neue"/>
                <a:cs typeface="Helvetica Neue"/>
              </a:rPr>
              <a:t>[CHANGE SLIDE BACKGROUND PHOTO TO AN APPROPRIATE NEIGHBORHOOD]</a:t>
            </a:r>
          </a:p>
        </p:txBody>
      </p:sp>
      <p:pic>
        <p:nvPicPr>
          <p:cNvPr id="9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4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106" y="1194633"/>
            <a:ext cx="3747875" cy="1803612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Marketing </a:t>
            </a:r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your property</a:t>
            </a:r>
            <a:endParaRPr lang="en-US" sz="32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7490" y="1412747"/>
            <a:ext cx="3441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What’s Most Important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Marketing Methodology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The Digital Age</a:t>
            </a: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60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106" y="1291345"/>
            <a:ext cx="7622135" cy="3991427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Marketing </a:t>
            </a:r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your property</a:t>
            </a:r>
            <a:endParaRPr lang="en-US" sz="32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5565" y="1648201"/>
            <a:ext cx="7006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Much of my marketing starts today, when we agree on a price for your home. The best marketing in the world will never sell an overpriced home.</a:t>
            </a:r>
          </a:p>
        </p:txBody>
      </p:sp>
      <p:pic>
        <p:nvPicPr>
          <p:cNvPr id="3" name="Picture 2" descr="price-marke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4" y="2861898"/>
            <a:ext cx="7536752" cy="2160536"/>
          </a:xfrm>
          <a:prstGeom prst="rect">
            <a:avLst/>
          </a:prstGeom>
        </p:spPr>
      </p:pic>
      <p:pic>
        <p:nvPicPr>
          <p:cNvPr id="9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64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5945" y="1338566"/>
            <a:ext cx="7327588" cy="3487434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Fact </a:t>
            </a:r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vs.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Fiction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5945" y="1524803"/>
            <a:ext cx="71294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Helvetica Neue"/>
                <a:cs typeface="Helvetica Neue"/>
              </a:rPr>
              <a:t>When it comes to online marketing, </a:t>
            </a:r>
            <a:r>
              <a:rPr lang="en-US" sz="2200" dirty="0">
                <a:solidFill>
                  <a:schemeClr val="bg1"/>
                </a:solidFill>
                <a:latin typeface="Helvetica Neue"/>
                <a:cs typeface="Helvetica Neue"/>
              </a:rPr>
              <a:t>many agents will try to convince you they have the “secret sauce.”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Helvetica Neue"/>
                <a:cs typeface="Helvetica Neue"/>
              </a:rPr>
              <a:t>The fact is, </a:t>
            </a:r>
            <a:r>
              <a:rPr lang="en-US" sz="2200" dirty="0">
                <a:solidFill>
                  <a:schemeClr val="bg1"/>
                </a:solidFill>
                <a:latin typeface="Helvetica Neue"/>
                <a:cs typeface="Helvetica Neue"/>
              </a:rPr>
              <a:t>every agent’s listing is syndicated out by the MLS to hundreds, if not thousands, of web sites.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Helvetica Neue"/>
                <a:cs typeface="Helvetica Neue"/>
              </a:rPr>
              <a:t>The truth: </a:t>
            </a:r>
            <a:r>
              <a:rPr lang="en-US" sz="2200" dirty="0">
                <a:solidFill>
                  <a:schemeClr val="bg1"/>
                </a:solidFill>
                <a:latin typeface="Helvetica Neue"/>
                <a:cs typeface="Helvetica Neue"/>
              </a:rPr>
              <a:t>If a buyer is house shopping online and your home matches their criteria, it would be almost impossible for them not to find your home.</a:t>
            </a: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28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Marketing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Channels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106" y="1033113"/>
            <a:ext cx="4921893" cy="447377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05508" y="1193194"/>
            <a:ext cx="4687088" cy="465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latin typeface="Helvetica Neue"/>
                <a:cs typeface="Helvetica Neue"/>
              </a:rPr>
              <a:t>My brand has the following unique online marketing methods: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Brand website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Brand Advertising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latin typeface="Helvetica Neue"/>
                <a:cs typeface="Helvetica Neue"/>
              </a:rPr>
              <a:t>I offer the following unique marketing methods: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Virtual Tours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Professional Photos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Yard Signs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1-800 Call Capture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Flyers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Social Media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Craigslist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4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746" y="1060742"/>
            <a:ext cx="6148385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Get to know you better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Answer all your questions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Ask you important information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Determine if I am the agent for you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9" y="127424"/>
            <a:ext cx="2264319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Overview</a:t>
            </a: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88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Getting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started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106" y="1033114"/>
            <a:ext cx="4921893" cy="2328652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26854" y="1147091"/>
            <a:ext cx="4687088" cy="274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FFFF"/>
                </a:solidFill>
                <a:latin typeface="Helvetica Neue"/>
                <a:cs typeface="Helvetica Neue"/>
              </a:rPr>
              <a:t>Getting started is easy. Once we have agreed on a price and I have answered all of your questions, we have a little paperwork to complete. Then I can have your home on the market in as little as 48 hours.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8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961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3290" y="1195863"/>
            <a:ext cx="2918603" cy="2647526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2745" y="1540766"/>
            <a:ext cx="4518848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Selling your home is a big deal and I take the task very seriously. The fact that you have considered me to help you accomplish this means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the world to me!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2" name="Title 12"/>
          <p:cNvSpPr>
            <a:spLocks noGrp="1"/>
          </p:cNvSpPr>
          <p:nvPr>
            <p:ph type="title"/>
          </p:nvPr>
        </p:nvSpPr>
        <p:spPr>
          <a:xfrm>
            <a:off x="944799" y="127424"/>
            <a:ext cx="2264319" cy="666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Thank you!</a:t>
            </a:r>
          </a:p>
        </p:txBody>
      </p:sp>
      <p:pic>
        <p:nvPicPr>
          <p:cNvPr id="14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54" y="4245076"/>
            <a:ext cx="1330857" cy="87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10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3290" y="1195863"/>
            <a:ext cx="2918603" cy="2647526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2745" y="1540766"/>
            <a:ext cx="4518848" cy="347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Cell: 555.555.555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Office: 444.444.4444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Email: yourname@gmail.com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Website: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website.com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I always check my email and text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messages. I almost never answer the phone while showing clients homes but will check messages frequently.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2" name="Title 12"/>
          <p:cNvSpPr>
            <a:spLocks noGrp="1"/>
          </p:cNvSpPr>
          <p:nvPr>
            <p:ph type="title"/>
          </p:nvPr>
        </p:nvSpPr>
        <p:spPr>
          <a:xfrm>
            <a:off x="944799" y="127424"/>
            <a:ext cx="4946639" cy="66675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Helvetica Neue"/>
                <a:cs typeface="Helvetica Neue"/>
              </a:rPr>
              <a:t>My contact information</a:t>
            </a:r>
          </a:p>
        </p:txBody>
      </p:sp>
      <p:pic>
        <p:nvPicPr>
          <p:cNvPr id="14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54" y="4245076"/>
            <a:ext cx="1330857" cy="87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2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3290" y="1195863"/>
            <a:ext cx="2918603" cy="2647526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2745" y="1060742"/>
            <a:ext cx="4518848" cy="385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John Smith,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Broker Associate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Based in Denver, Colo.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Married to [wife/husband] [name] since [20xx]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Three children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Auto enthusiast, sailing, hiking, marathon running, etc.—list your hobbies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Add as many other bullet points about your personal background as you’d like to include!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9" y="127424"/>
            <a:ext cx="2264319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About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me</a:t>
            </a:r>
          </a:p>
        </p:txBody>
      </p:sp>
      <p:pic>
        <p:nvPicPr>
          <p:cNvPr id="8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54" y="4245076"/>
            <a:ext cx="1330857" cy="87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9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347305" y="2494644"/>
            <a:ext cx="6395320" cy="2755446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8" y="127424"/>
            <a:ext cx="3897367" cy="666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About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my business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8186443"/>
              </p:ext>
            </p:extLst>
          </p:nvPr>
        </p:nvGraphicFramePr>
        <p:xfrm>
          <a:off x="3" y="1043214"/>
          <a:ext cx="9143999" cy="121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19511" y="2494643"/>
            <a:ext cx="606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42137" y="2574023"/>
            <a:ext cx="5782979" cy="22878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Write a paragraph about your business. I’m a super great Realtor and you’re so going to want me to help sell your home!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Aliquam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ac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urna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eget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mauris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tempus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gravida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Morbi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aliquam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dui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eget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egestas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molestie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Nullam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eros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ligula,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imperdiet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suscipit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viverra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at,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elementum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eget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Sed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purus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mauris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sagittis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vitae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rutrum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in,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suscipit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quis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arcu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.</a:t>
            </a:r>
          </a:p>
        </p:txBody>
      </p:sp>
      <p:pic>
        <p:nvPicPr>
          <p:cNvPr id="9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56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7103" y="1019700"/>
            <a:ext cx="8059564" cy="3569233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Tell me about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your house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8104" y="1088571"/>
            <a:ext cx="6219792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 Neue"/>
                <a:cs typeface="Helvetica Neue"/>
              </a:rPr>
              <a:t>In the next 20 minutes we’ll discuss: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What drew you to this home when you bought it?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What is your favorite feature of this house?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What do you like about your neighborhood?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What are some nearby attractions and amenities?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What don’t you like about it?</a:t>
            </a:r>
          </a:p>
        </p:txBody>
      </p:sp>
      <p:pic>
        <p:nvPicPr>
          <p:cNvPr id="9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69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Important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questions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8104" y="1088570"/>
            <a:ext cx="4441614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Helvetica Neue"/>
                <a:cs typeface="Helvetica Neue"/>
              </a:rPr>
              <a:t>Why</a:t>
            </a: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 are you moving?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Helvetica Neue"/>
                <a:cs typeface="Helvetica Neue"/>
              </a:rPr>
              <a:t>How</a:t>
            </a: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 soon do you need to move?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Helvetica Neue"/>
                <a:cs typeface="Helvetica Neue"/>
              </a:rPr>
              <a:t>What</a:t>
            </a: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 are you looking for from your agent?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Helvetica Neue"/>
                <a:cs typeface="Helvetica Neue"/>
              </a:rPr>
              <a:t>Do</a:t>
            </a: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 you anticipate any major challenges with selling your home?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Helvetica Neue"/>
                <a:cs typeface="Helvetica Neue"/>
              </a:rPr>
              <a:t>What</a:t>
            </a: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 will you do if your home doesn’t sell?</a:t>
            </a:r>
          </a:p>
        </p:txBody>
      </p:sp>
      <p:sp>
        <p:nvSpPr>
          <p:cNvPr id="8" name="Rectangle 7"/>
          <p:cNvSpPr/>
          <p:nvPr/>
        </p:nvSpPr>
        <p:spPr>
          <a:xfrm>
            <a:off x="5620940" y="1195296"/>
            <a:ext cx="3013831" cy="2570912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49823" y="1450442"/>
            <a:ext cx="2557949" cy="20774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This information will help me determine the best course of action as we go through the process of selling your home.</a:t>
            </a:r>
          </a:p>
        </p:txBody>
      </p:sp>
      <p:pic>
        <p:nvPicPr>
          <p:cNvPr id="10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7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88106" y="1931073"/>
            <a:ext cx="3886623" cy="2754054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Why I’m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the best Realtor for you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7844" y="3099688"/>
            <a:ext cx="3409389" cy="1265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What really sets me apart from other agents is my [local market knowledge, my ability to communicate, my technology, etc.].</a:t>
            </a: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986988" y="2109966"/>
            <a:ext cx="4138356" cy="1000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Helvetica Neue"/>
                <a:cs typeface="Helvetica Neue"/>
              </a:rPr>
              <a:t>My Unique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Helvetica Neue"/>
                <a:cs typeface="Helvetica Neue"/>
              </a:rPr>
              <a:t>Selling Proposition</a:t>
            </a:r>
          </a:p>
        </p:txBody>
      </p:sp>
      <p:pic>
        <p:nvPicPr>
          <p:cNvPr id="8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6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106" y="1034603"/>
            <a:ext cx="7622135" cy="3330357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My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Signature Approach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5245" y="1324033"/>
            <a:ext cx="6867406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I believe </a:t>
            </a: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in an upfront no-nonsense approach to selling real estate</a:t>
            </a:r>
          </a:p>
          <a:p>
            <a:pPr marL="285750" indent="-285750" fontAlgn="base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I will tell you </a:t>
            </a: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if either I or my company is not the best fit for your situation</a:t>
            </a:r>
          </a:p>
          <a:p>
            <a:pPr marL="285750" indent="-285750" fontAlgn="base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I will be honest </a:t>
            </a: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about the pricing of your property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8106" y="4577418"/>
            <a:ext cx="7622135" cy="876111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797" y="4577418"/>
            <a:ext cx="7295746" cy="7478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Helvetica Neue"/>
                <a:cs typeface="Helvetica Neue"/>
              </a:rPr>
              <a:t>STAYING ON TOP: </a:t>
            </a: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I take quarterly classes to stay current with my industry … (rewrite with your own information). </a:t>
            </a:r>
          </a:p>
        </p:txBody>
      </p:sp>
      <p:pic>
        <p:nvPicPr>
          <p:cNvPr id="13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28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88106" y="1226698"/>
            <a:ext cx="7622135" cy="3330357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Why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I’m Different</a:t>
            </a:r>
          </a:p>
        </p:txBody>
      </p:sp>
      <p:pic>
        <p:nvPicPr>
          <p:cNvPr id="2" name="Picture 1" descr="why-im-diffe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8" y="1408736"/>
            <a:ext cx="7222993" cy="3009580"/>
          </a:xfrm>
          <a:prstGeom prst="rect">
            <a:avLst/>
          </a:prstGeom>
        </p:spPr>
      </p:pic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1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066B1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3031</TotalTime>
  <Words>993</Words>
  <Application>Microsoft Office PowerPoint</Application>
  <PresentationFormat>On-screen Show (16:10)</PresentationFormat>
  <Paragraphs>119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 Neue</vt:lpstr>
      <vt:lpstr>Helvetica Neue Light</vt:lpstr>
      <vt:lpstr>Helvetica Neue Thin</vt:lpstr>
      <vt:lpstr>Office Theme</vt:lpstr>
      <vt:lpstr>The best choice for your home sale</vt:lpstr>
      <vt:lpstr>Overview</vt:lpstr>
      <vt:lpstr>About me</vt:lpstr>
      <vt:lpstr>About my business</vt:lpstr>
      <vt:lpstr>Tell me about your house</vt:lpstr>
      <vt:lpstr>Important questions</vt:lpstr>
      <vt:lpstr>Why I’m the best Realtor for you</vt:lpstr>
      <vt:lpstr>My Signature Approach</vt:lpstr>
      <vt:lpstr>Why I’m Different</vt:lpstr>
      <vt:lpstr>What my clients are saying</vt:lpstr>
      <vt:lpstr>What does Realtor® mean?</vt:lpstr>
      <vt:lpstr>About my organization</vt:lpstr>
      <vt:lpstr>The Price Derivative</vt:lpstr>
      <vt:lpstr>Now, I want you to imagine …</vt:lpstr>
      <vt:lpstr>Competitive Market Analysis</vt:lpstr>
      <vt:lpstr>Marketing your property</vt:lpstr>
      <vt:lpstr>Marketing your property</vt:lpstr>
      <vt:lpstr>Fact vs. Fiction</vt:lpstr>
      <vt:lpstr>Marketing Channels</vt:lpstr>
      <vt:lpstr>Getting started</vt:lpstr>
      <vt:lpstr>Thank you!</vt:lpstr>
      <vt:lpstr>My contact information</vt:lpstr>
    </vt:vector>
  </TitlesOfParts>
  <Company>Demand Media,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find your new home.</dc:title>
  <dc:creator>Audwin Joya</dc:creator>
  <cp:lastModifiedBy>Jacqueline Madrid</cp:lastModifiedBy>
  <cp:revision>81</cp:revision>
  <dcterms:created xsi:type="dcterms:W3CDTF">2015-06-30T03:13:47Z</dcterms:created>
  <dcterms:modified xsi:type="dcterms:W3CDTF">2016-04-25T16:10:18Z</dcterms:modified>
</cp:coreProperties>
</file>